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ink/ink1.xml" ContentType="application/inkml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101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100"/>
    <a:srgbClr val="00B9B9"/>
    <a:srgbClr val="05AD95"/>
    <a:srgbClr val="9A6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etsSon\4Task%202%20-%20Data%20Analysis%20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etsSon\4Task%202%20-%20Data%20Analysis%20V2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etsSon\4Task%202%20-%20Data%20Analysis%20V2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etsSon\4Task%202%20-%20Data%20Analysis%20V2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etsSon\4Task%202%20-%20Data%20Analysis%20V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etsSon\4Task%202%20-%20Data%20Analysis%20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etsSon\4Task%202%20-%20Data%20Analysis%20V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etsSon\4Task%202%20-%20Data%20Analysis%20V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Sheet1!$E$17</c:f>
              <c:strCache>
                <c:ptCount val="1"/>
                <c:pt idx="0">
                  <c:v>Deposits</c:v>
                </c:pt>
              </c:strCache>
            </c:strRef>
          </c:tx>
          <c:spPr>
            <a:solidFill>
              <a:srgbClr val="9A60BE"/>
            </a:solidFill>
            <a:ln>
              <a:noFill/>
            </a:ln>
            <a:effectLst/>
          </c:spPr>
          <c:invertIfNegative val="0"/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Sheet1!$E$18:$E$25</c:f>
              <c:numCache>
                <c:formatCode>"€"#,##0</c:formatCode>
                <c:ptCount val="8"/>
                <c:pt idx="0">
                  <c:v>223235</c:v>
                </c:pt>
                <c:pt idx="1">
                  <c:v>226169</c:v>
                </c:pt>
                <c:pt idx="2">
                  <c:v>242353</c:v>
                </c:pt>
                <c:pt idx="3">
                  <c:v>265798</c:v>
                </c:pt>
                <c:pt idx="4">
                  <c:v>191895</c:v>
                </c:pt>
                <c:pt idx="5">
                  <c:v>221076</c:v>
                </c:pt>
                <c:pt idx="6">
                  <c:v>169950</c:v>
                </c:pt>
                <c:pt idx="7">
                  <c:v>176658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3-4F1B-AD11-E81258846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97"/>
        <c:axId val="451618063"/>
        <c:axId val="322156719"/>
      </c:barChart>
      <c:catAx>
        <c:axId val="45161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56719"/>
        <c:crosses val="autoZero"/>
        <c:auto val="1"/>
        <c:lblAlgn val="ctr"/>
        <c:lblOffset val="100"/>
        <c:noMultiLvlLbl val="0"/>
      </c:catAx>
      <c:valAx>
        <c:axId val="322156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618063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0"/>
      </a:schemeClr>
    </a:solidFill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Sheet1!$E$17</c:f>
              <c:strCache>
                <c:ptCount val="1"/>
                <c:pt idx="0">
                  <c:v>Deposits</c:v>
                </c:pt>
              </c:strCache>
            </c:strRef>
          </c:tx>
          <c:spPr>
            <a:solidFill>
              <a:srgbClr val="00B9B9"/>
            </a:solidFill>
            <a:ln>
              <a:noFill/>
            </a:ln>
            <a:effectLst/>
          </c:spPr>
          <c:invertIfNegative val="0"/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Sheet1!$E$18:$E$25</c:f>
              <c:numCache>
                <c:formatCode>"€"#,##0</c:formatCode>
                <c:ptCount val="8"/>
                <c:pt idx="0">
                  <c:v>3135719</c:v>
                </c:pt>
                <c:pt idx="1">
                  <c:v>2825440</c:v>
                </c:pt>
                <c:pt idx="2">
                  <c:v>2254425</c:v>
                </c:pt>
                <c:pt idx="3">
                  <c:v>1892517</c:v>
                </c:pt>
                <c:pt idx="4">
                  <c:v>2219015</c:v>
                </c:pt>
                <c:pt idx="5">
                  <c:v>2954124</c:v>
                </c:pt>
                <c:pt idx="6">
                  <c:v>3490368</c:v>
                </c:pt>
                <c:pt idx="7">
                  <c:v>3290937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3-4F1B-AD11-E81258846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97"/>
        <c:axId val="451618063"/>
        <c:axId val="322156719"/>
      </c:barChart>
      <c:catAx>
        <c:axId val="45161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56719"/>
        <c:crosses val="autoZero"/>
        <c:auto val="1"/>
        <c:lblAlgn val="ctr"/>
        <c:lblOffset val="100"/>
        <c:noMultiLvlLbl val="0"/>
      </c:catAx>
      <c:valAx>
        <c:axId val="322156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618063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0"/>
      </a:schemeClr>
    </a:solidFill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 dirty="0"/>
              <a:t>Revenue</a:t>
            </a:r>
          </a:p>
        </c:rich>
      </c:tx>
      <c:layout>
        <c:manualLayout>
          <c:xMode val="edge"/>
          <c:yMode val="edge"/>
          <c:x val="0.40193384404827498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Sheet1!$G$17</c:f>
              <c:strCache>
                <c:ptCount val="1"/>
                <c:pt idx="0">
                  <c:v>GoC_Revenue</c:v>
                </c:pt>
              </c:strCache>
            </c:strRef>
          </c:tx>
          <c:spPr>
            <a:ln w="28575" cap="rnd">
              <a:solidFill>
                <a:srgbClr val="00B9B9"/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Sheet1!$G$18:$G$25</c:f>
              <c:numCache>
                <c:formatCode>"€"#,##0</c:formatCode>
                <c:ptCount val="8"/>
                <c:pt idx="0">
                  <c:v>544256</c:v>
                </c:pt>
                <c:pt idx="1">
                  <c:v>440743</c:v>
                </c:pt>
                <c:pt idx="2">
                  <c:v>503868</c:v>
                </c:pt>
                <c:pt idx="3">
                  <c:v>507049</c:v>
                </c:pt>
                <c:pt idx="4">
                  <c:v>407731</c:v>
                </c:pt>
                <c:pt idx="5">
                  <c:v>455240</c:v>
                </c:pt>
                <c:pt idx="6">
                  <c:v>600624</c:v>
                </c:pt>
                <c:pt idx="7">
                  <c:v>843761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74-448E-BDB0-A9EBA35AEB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6975503"/>
        <c:axId val="463157903"/>
      </c:lineChart>
      <c:lineChart>
        <c:grouping val="standard"/>
        <c:varyColors val="0"/>
        <c:ser>
          <c:idx val="1"/>
          <c:order val="1"/>
          <c:tx>
            <c:strRef>
              <c:f>Sheet1!$I$17</c:f>
              <c:strCache>
                <c:ptCount val="1"/>
                <c:pt idx="0">
                  <c:v>SB_Revenue</c:v>
                </c:pt>
              </c:strCache>
            </c:strRef>
          </c:tx>
          <c:spPr>
            <a:ln w="28575" cap="rnd">
              <a:solidFill>
                <a:srgbClr val="F78100"/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Sheet1!$I$18:$I$25</c:f>
              <c:numCache>
                <c:formatCode>"€"#,##0</c:formatCode>
                <c:ptCount val="8"/>
                <c:pt idx="0">
                  <c:v>787169</c:v>
                </c:pt>
                <c:pt idx="1">
                  <c:v>604701</c:v>
                </c:pt>
                <c:pt idx="2">
                  <c:v>252416</c:v>
                </c:pt>
                <c:pt idx="3">
                  <c:v>115142</c:v>
                </c:pt>
                <c:pt idx="4">
                  <c:v>220570</c:v>
                </c:pt>
                <c:pt idx="5">
                  <c:v>403264</c:v>
                </c:pt>
                <c:pt idx="6">
                  <c:v>654329</c:v>
                </c:pt>
                <c:pt idx="7">
                  <c:v>446596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74-448E-BDB0-A9EBA35AEB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8349167"/>
        <c:axId val="496709727"/>
      </c:lineChart>
      <c:catAx>
        <c:axId val="756975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157903"/>
        <c:crosses val="autoZero"/>
        <c:auto val="1"/>
        <c:lblAlgn val="ctr"/>
        <c:lblOffset val="100"/>
        <c:noMultiLvlLbl val="0"/>
      </c:catAx>
      <c:valAx>
        <c:axId val="46315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975503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496709727"/>
        <c:scaling>
          <c:orientation val="minMax"/>
        </c:scaling>
        <c:delete val="0"/>
        <c:axPos val="r"/>
        <c:numFmt formatCode="&quot;€&quot;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349167"/>
        <c:crosses val="max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10883491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967097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/>
              <a:t>New users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'[4Task 2 - Data Analysis V3.xlsx]Sheet1'!$F$17</c:f>
              <c:strCache>
                <c:ptCount val="1"/>
                <c:pt idx="0">
                  <c:v>GoC New users</c:v>
                </c:pt>
              </c:strCache>
            </c:strRef>
          </c:tx>
          <c:spPr>
            <a:solidFill>
              <a:srgbClr val="00B9B9"/>
            </a:solidFill>
            <a:ln>
              <a:noFill/>
            </a:ln>
            <a:effectLst/>
          </c:spPr>
          <c:invertIfNegative val="0"/>
          <c:cat>
            <c:strRef>
              <c:f>[1]Sheet1!$D$18:$D$25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[1]Sheet1!$F$18:$F$25</c:f>
              <c:numCache>
                <c:formatCode>#,##0</c:formatCode>
                <c:ptCount val="8"/>
                <c:pt idx="0">
                  <c:v>290</c:v>
                </c:pt>
                <c:pt idx="1">
                  <c:v>247</c:v>
                </c:pt>
                <c:pt idx="2">
                  <c:v>367</c:v>
                </c:pt>
                <c:pt idx="3">
                  <c:v>379</c:v>
                </c:pt>
                <c:pt idx="4">
                  <c:v>258</c:v>
                </c:pt>
                <c:pt idx="5">
                  <c:v>202</c:v>
                </c:pt>
                <c:pt idx="6">
                  <c:v>291</c:v>
                </c:pt>
                <c:pt idx="7">
                  <c:v>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41-4051-99B9-BEBD46EB3169}"/>
            </c:ext>
          </c:extLst>
        </c:ser>
        <c:ser>
          <c:idx val="1"/>
          <c:order val="1"/>
          <c:tx>
            <c:strRef>
              <c:f>'[4Task 2 - Data Analysis V3.xlsx]Sheet1'!$H$17</c:f>
              <c:strCache>
                <c:ptCount val="1"/>
                <c:pt idx="0">
                  <c:v>SB New users</c:v>
                </c:pt>
              </c:strCache>
            </c:strRef>
          </c:tx>
          <c:spPr>
            <a:solidFill>
              <a:srgbClr val="F78100"/>
            </a:solidFill>
            <a:ln>
              <a:noFill/>
            </a:ln>
            <a:effectLst/>
          </c:spPr>
          <c:invertIfNegative val="0"/>
          <c:cat>
            <c:strRef>
              <c:f>[1]Sheet1!$D$18:$D$25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[1]Sheet1!$H$18:$H$25</c:f>
              <c:numCache>
                <c:formatCode>#,##0</c:formatCode>
                <c:ptCount val="8"/>
                <c:pt idx="0">
                  <c:v>366</c:v>
                </c:pt>
                <c:pt idx="1">
                  <c:v>320</c:v>
                </c:pt>
                <c:pt idx="2">
                  <c:v>217</c:v>
                </c:pt>
                <c:pt idx="3">
                  <c:v>118</c:v>
                </c:pt>
                <c:pt idx="4">
                  <c:v>174</c:v>
                </c:pt>
                <c:pt idx="5">
                  <c:v>260</c:v>
                </c:pt>
                <c:pt idx="6">
                  <c:v>334</c:v>
                </c:pt>
                <c:pt idx="7">
                  <c:v>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41-4051-99B9-BEBD46EB3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370623"/>
        <c:axId val="314793423"/>
      </c:barChart>
      <c:catAx>
        <c:axId val="31737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793423"/>
        <c:crosses val="autoZero"/>
        <c:auto val="1"/>
        <c:lblAlgn val="ctr"/>
        <c:lblOffset val="100"/>
        <c:noMultiLvlLbl val="0"/>
      </c:catAx>
      <c:valAx>
        <c:axId val="31479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370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Sheet1!$E$17</c:f>
              <c:strCache>
                <c:ptCount val="1"/>
                <c:pt idx="0">
                  <c:v>Deposits</c:v>
                </c:pt>
              </c:strCache>
            </c:strRef>
          </c:tx>
          <c:spPr>
            <a:solidFill>
              <a:srgbClr val="00B9B9"/>
            </a:solidFill>
            <a:ln>
              <a:noFill/>
            </a:ln>
            <a:effectLst/>
          </c:spPr>
          <c:invertIfNegative val="0"/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Sheet1!$E$18:$E$25</c:f>
              <c:numCache>
                <c:formatCode>"€"#,##0</c:formatCode>
                <c:ptCount val="8"/>
                <c:pt idx="0">
                  <c:v>1951417</c:v>
                </c:pt>
                <c:pt idx="1">
                  <c:v>1832044</c:v>
                </c:pt>
                <c:pt idx="2">
                  <c:v>1961498</c:v>
                </c:pt>
                <c:pt idx="3">
                  <c:v>2146641</c:v>
                </c:pt>
                <c:pt idx="4">
                  <c:v>2306086</c:v>
                </c:pt>
                <c:pt idx="5">
                  <c:v>2493757</c:v>
                </c:pt>
                <c:pt idx="6">
                  <c:v>2532945</c:v>
                </c:pt>
                <c:pt idx="7">
                  <c:v>2251728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3-4F1B-AD11-E81258846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97"/>
        <c:axId val="451618063"/>
        <c:axId val="322156719"/>
      </c:barChart>
      <c:catAx>
        <c:axId val="45161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56719"/>
        <c:crosses val="autoZero"/>
        <c:auto val="1"/>
        <c:lblAlgn val="ctr"/>
        <c:lblOffset val="100"/>
        <c:noMultiLvlLbl val="0"/>
      </c:catAx>
      <c:valAx>
        <c:axId val="322156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618063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0"/>
      </a:schemeClr>
    </a:solidFill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 dirty="0"/>
              <a:t>Revenue</a:t>
            </a:r>
          </a:p>
        </c:rich>
      </c:tx>
      <c:layout>
        <c:manualLayout>
          <c:xMode val="edge"/>
          <c:yMode val="edge"/>
          <c:x val="0.40193384404827498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Sheet1!$G$17</c:f>
              <c:strCache>
                <c:ptCount val="1"/>
                <c:pt idx="0">
                  <c:v>GoC_Revenue</c:v>
                </c:pt>
              </c:strCache>
            </c:strRef>
          </c:tx>
          <c:spPr>
            <a:ln w="28575" cap="rnd">
              <a:solidFill>
                <a:srgbClr val="00B9B9"/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Sheet1!$G$18:$G$25</c:f>
              <c:numCache>
                <c:formatCode>"€"#,##0</c:formatCode>
                <c:ptCount val="8"/>
                <c:pt idx="0">
                  <c:v>687059</c:v>
                </c:pt>
                <c:pt idx="1">
                  <c:v>702704</c:v>
                </c:pt>
                <c:pt idx="2">
                  <c:v>792864</c:v>
                </c:pt>
                <c:pt idx="3">
                  <c:v>800362</c:v>
                </c:pt>
                <c:pt idx="4">
                  <c:v>518253</c:v>
                </c:pt>
                <c:pt idx="5">
                  <c:v>1016514</c:v>
                </c:pt>
                <c:pt idx="6">
                  <c:v>819501</c:v>
                </c:pt>
                <c:pt idx="7">
                  <c:v>827701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89-43B1-9376-92DD0B0C11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6975503"/>
        <c:axId val="463157903"/>
      </c:lineChart>
      <c:lineChart>
        <c:grouping val="standard"/>
        <c:varyColors val="0"/>
        <c:ser>
          <c:idx val="1"/>
          <c:order val="1"/>
          <c:tx>
            <c:strRef>
              <c:f>Sheet1!$I$17</c:f>
              <c:strCache>
                <c:ptCount val="1"/>
                <c:pt idx="0">
                  <c:v>SB_Revenue</c:v>
                </c:pt>
              </c:strCache>
            </c:strRef>
          </c:tx>
          <c:spPr>
            <a:ln w="28575" cap="rnd">
              <a:solidFill>
                <a:srgbClr val="F78100"/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Sheet1!$I$18:$I$25</c:f>
              <c:numCache>
                <c:formatCode>"€"#,##0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89-43B1-9376-92DD0B0C11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8349167"/>
        <c:axId val="496709727"/>
      </c:lineChart>
      <c:catAx>
        <c:axId val="756975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157903"/>
        <c:crosses val="autoZero"/>
        <c:auto val="1"/>
        <c:lblAlgn val="ctr"/>
        <c:lblOffset val="100"/>
        <c:noMultiLvlLbl val="0"/>
      </c:catAx>
      <c:valAx>
        <c:axId val="46315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975503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496709727"/>
        <c:scaling>
          <c:orientation val="minMax"/>
        </c:scaling>
        <c:delete val="0"/>
        <c:axPos val="r"/>
        <c:numFmt formatCode="&quot;€&quot;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349167"/>
        <c:crosses val="max"/>
        <c:crossBetween val="between"/>
        <c:dispUnits>
          <c:builtInUnit val="thousands"/>
        </c:dispUnits>
      </c:valAx>
      <c:catAx>
        <c:axId val="10883491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967097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/>
              <a:t>New users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'[4Task 2 - Data Analysis V3.xlsx]Sheet1'!$F$17</c:f>
              <c:strCache>
                <c:ptCount val="1"/>
                <c:pt idx="0">
                  <c:v>GoC New users</c:v>
                </c:pt>
              </c:strCache>
            </c:strRef>
          </c:tx>
          <c:spPr>
            <a:solidFill>
              <a:srgbClr val="00B9B9"/>
            </a:solidFill>
            <a:ln>
              <a:noFill/>
            </a:ln>
            <a:effectLst/>
          </c:spPr>
          <c:invertIfNegative val="0"/>
          <c:cat>
            <c:strRef>
              <c:f>[1]Sheet1!$D$18:$D$25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[1]Sheet1!$F$18:$F$25</c:f>
              <c:numCache>
                <c:formatCode>#,##0</c:formatCode>
                <c:ptCount val="8"/>
                <c:pt idx="0">
                  <c:v>336</c:v>
                </c:pt>
                <c:pt idx="1">
                  <c:v>349</c:v>
                </c:pt>
                <c:pt idx="2">
                  <c:v>365</c:v>
                </c:pt>
                <c:pt idx="3">
                  <c:v>536</c:v>
                </c:pt>
                <c:pt idx="4">
                  <c:v>606</c:v>
                </c:pt>
                <c:pt idx="5">
                  <c:v>478</c:v>
                </c:pt>
                <c:pt idx="6">
                  <c:v>479</c:v>
                </c:pt>
                <c:pt idx="7">
                  <c:v>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9B-4888-BC23-4CB48BE8453F}"/>
            </c:ext>
          </c:extLst>
        </c:ser>
        <c:ser>
          <c:idx val="1"/>
          <c:order val="1"/>
          <c:tx>
            <c:strRef>
              <c:f>'[4Task 2 - Data Analysis V3.xlsx]Sheet1'!$H$17</c:f>
              <c:strCache>
                <c:ptCount val="1"/>
                <c:pt idx="0">
                  <c:v>SB New users</c:v>
                </c:pt>
              </c:strCache>
            </c:strRef>
          </c:tx>
          <c:spPr>
            <a:solidFill>
              <a:srgbClr val="F78100"/>
            </a:solidFill>
            <a:ln>
              <a:noFill/>
            </a:ln>
            <a:effectLst/>
          </c:spPr>
          <c:invertIfNegative val="0"/>
          <c:cat>
            <c:strRef>
              <c:f>[1]Sheet1!$D$18:$D$25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[1]Sheet1!$H$18:$H$25</c:f>
              <c:numCache>
                <c:formatCode>#,##0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9B-4888-BC23-4CB48BE845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370623"/>
        <c:axId val="314793423"/>
      </c:barChart>
      <c:catAx>
        <c:axId val="31737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793423"/>
        <c:crosses val="autoZero"/>
        <c:auto val="1"/>
        <c:lblAlgn val="ctr"/>
        <c:lblOffset val="100"/>
        <c:noMultiLvlLbl val="0"/>
      </c:catAx>
      <c:valAx>
        <c:axId val="31479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370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Sheet1!$E$17</c:f>
              <c:strCache>
                <c:ptCount val="1"/>
                <c:pt idx="0">
                  <c:v>Deposits</c:v>
                </c:pt>
              </c:strCache>
            </c:strRef>
          </c:tx>
          <c:spPr>
            <a:solidFill>
              <a:srgbClr val="00B9B9"/>
            </a:solidFill>
            <a:ln>
              <a:noFill/>
            </a:ln>
            <a:effectLst/>
          </c:spPr>
          <c:invertIfNegative val="0"/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Sheet1!$E$18:$E$25</c:f>
              <c:numCache>
                <c:formatCode>"€"#,##0</c:formatCode>
                <c:ptCount val="8"/>
                <c:pt idx="0">
                  <c:v>223235</c:v>
                </c:pt>
                <c:pt idx="1">
                  <c:v>226169</c:v>
                </c:pt>
                <c:pt idx="2">
                  <c:v>242353</c:v>
                </c:pt>
                <c:pt idx="3">
                  <c:v>265798</c:v>
                </c:pt>
                <c:pt idx="4">
                  <c:v>191895</c:v>
                </c:pt>
                <c:pt idx="5">
                  <c:v>221076</c:v>
                </c:pt>
                <c:pt idx="6">
                  <c:v>169950</c:v>
                </c:pt>
                <c:pt idx="7">
                  <c:v>176658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3-4F1B-AD11-E81258846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97"/>
        <c:axId val="451618063"/>
        <c:axId val="322156719"/>
      </c:barChart>
      <c:catAx>
        <c:axId val="45161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56719"/>
        <c:crosses val="autoZero"/>
        <c:auto val="1"/>
        <c:lblAlgn val="ctr"/>
        <c:lblOffset val="100"/>
        <c:noMultiLvlLbl val="0"/>
      </c:catAx>
      <c:valAx>
        <c:axId val="322156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618063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0"/>
      </a:schemeClr>
    </a:solidFill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 dirty="0"/>
              <a:t>Revenue</a:t>
            </a:r>
          </a:p>
        </c:rich>
      </c:tx>
      <c:layout>
        <c:manualLayout>
          <c:xMode val="edge"/>
          <c:yMode val="edge"/>
          <c:x val="0.40193384404827498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Sheet1!$G$17</c:f>
              <c:strCache>
                <c:ptCount val="1"/>
                <c:pt idx="0">
                  <c:v>GoC_Revenue</c:v>
                </c:pt>
              </c:strCache>
            </c:strRef>
          </c:tx>
          <c:spPr>
            <a:ln w="28575" cap="rnd">
              <a:solidFill>
                <a:srgbClr val="00B9B9"/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Sheet1!$G$18:$G$25</c:f>
              <c:numCache>
                <c:formatCode>"€"#,##0</c:formatCode>
                <c:ptCount val="8"/>
                <c:pt idx="0">
                  <c:v>68807</c:v>
                </c:pt>
                <c:pt idx="1">
                  <c:v>88400</c:v>
                </c:pt>
                <c:pt idx="2">
                  <c:v>96705</c:v>
                </c:pt>
                <c:pt idx="3">
                  <c:v>104450</c:v>
                </c:pt>
                <c:pt idx="4">
                  <c:v>94195</c:v>
                </c:pt>
                <c:pt idx="5">
                  <c:v>42108</c:v>
                </c:pt>
                <c:pt idx="6">
                  <c:v>47551</c:v>
                </c:pt>
                <c:pt idx="7">
                  <c:v>70399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E5-48A0-BE7D-76D149B25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6975503"/>
        <c:axId val="463157903"/>
      </c:lineChart>
      <c:lineChart>
        <c:grouping val="standard"/>
        <c:varyColors val="0"/>
        <c:ser>
          <c:idx val="1"/>
          <c:order val="1"/>
          <c:tx>
            <c:strRef>
              <c:f>Sheet1!$I$17</c:f>
              <c:strCache>
                <c:ptCount val="1"/>
                <c:pt idx="0">
                  <c:v>SB_Revenue</c:v>
                </c:pt>
              </c:strCache>
            </c:strRef>
          </c:tx>
          <c:spPr>
            <a:ln w="28575" cap="rnd">
              <a:solidFill>
                <a:srgbClr val="F78100"/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Sheet1!$I$18:$I$25</c:f>
              <c:numCache>
                <c:formatCode>"€"#,##0</c:formatCode>
                <c:ptCount val="8"/>
                <c:pt idx="0">
                  <c:v>33984</c:v>
                </c:pt>
                <c:pt idx="1">
                  <c:v>15961</c:v>
                </c:pt>
                <c:pt idx="2">
                  <c:v>4543</c:v>
                </c:pt>
                <c:pt idx="3">
                  <c:v>-3251</c:v>
                </c:pt>
                <c:pt idx="4">
                  <c:v>2973</c:v>
                </c:pt>
                <c:pt idx="5">
                  <c:v>984</c:v>
                </c:pt>
                <c:pt idx="6">
                  <c:v>1808</c:v>
                </c:pt>
                <c:pt idx="7">
                  <c:v>-7289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E5-48A0-BE7D-76D149B25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8349167"/>
        <c:axId val="496709727"/>
      </c:lineChart>
      <c:catAx>
        <c:axId val="756975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157903"/>
        <c:crosses val="autoZero"/>
        <c:auto val="1"/>
        <c:lblAlgn val="ctr"/>
        <c:lblOffset val="100"/>
        <c:noMultiLvlLbl val="0"/>
      </c:catAx>
      <c:valAx>
        <c:axId val="46315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975503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496709727"/>
        <c:scaling>
          <c:orientation val="minMax"/>
        </c:scaling>
        <c:delete val="0"/>
        <c:axPos val="r"/>
        <c:numFmt formatCode="&quot;€&quot;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349167"/>
        <c:crosses val="max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10883491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967097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/>
              <a:t>New users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'[4Task 2 - Data Analysis V3.xlsx]Sheet1'!$F$17</c:f>
              <c:strCache>
                <c:ptCount val="1"/>
                <c:pt idx="0">
                  <c:v>GoC New users</c:v>
                </c:pt>
              </c:strCache>
            </c:strRef>
          </c:tx>
          <c:spPr>
            <a:solidFill>
              <a:srgbClr val="00B9B9"/>
            </a:solidFill>
            <a:ln>
              <a:noFill/>
            </a:ln>
            <a:effectLst/>
          </c:spPr>
          <c:invertIfNegative val="0"/>
          <c:cat>
            <c:strRef>
              <c:f>[1]Sheet1!$D$18:$D$25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[1]Sheet1!$F$18:$F$25</c:f>
              <c:numCache>
                <c:formatCode>#,##0</c:formatCode>
                <c:ptCount val="8"/>
                <c:pt idx="0">
                  <c:v>400</c:v>
                </c:pt>
                <c:pt idx="1">
                  <c:v>436</c:v>
                </c:pt>
                <c:pt idx="2">
                  <c:v>549</c:v>
                </c:pt>
                <c:pt idx="3">
                  <c:v>464</c:v>
                </c:pt>
                <c:pt idx="4">
                  <c:v>325</c:v>
                </c:pt>
                <c:pt idx="5">
                  <c:v>233</c:v>
                </c:pt>
                <c:pt idx="6">
                  <c:v>207</c:v>
                </c:pt>
                <c:pt idx="7">
                  <c:v>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B6-4245-983C-6A988B914C7C}"/>
            </c:ext>
          </c:extLst>
        </c:ser>
        <c:ser>
          <c:idx val="1"/>
          <c:order val="1"/>
          <c:tx>
            <c:strRef>
              <c:f>'[4Task 2 - Data Analysis V3.xlsx]Sheet1'!$H$17</c:f>
              <c:strCache>
                <c:ptCount val="1"/>
                <c:pt idx="0">
                  <c:v>SB New users</c:v>
                </c:pt>
              </c:strCache>
            </c:strRef>
          </c:tx>
          <c:spPr>
            <a:solidFill>
              <a:srgbClr val="F78100"/>
            </a:solidFill>
            <a:ln>
              <a:noFill/>
            </a:ln>
            <a:effectLst/>
          </c:spPr>
          <c:invertIfNegative val="0"/>
          <c:cat>
            <c:strRef>
              <c:f>[1]Sheet1!$D$18:$D$25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[1]Sheet1!$H$18:$H$25</c:f>
              <c:numCache>
                <c:formatCode>#,##0</c:formatCode>
                <c:ptCount val="8"/>
                <c:pt idx="0">
                  <c:v>93</c:v>
                </c:pt>
                <c:pt idx="1">
                  <c:v>78</c:v>
                </c:pt>
                <c:pt idx="2">
                  <c:v>40</c:v>
                </c:pt>
                <c:pt idx="3">
                  <c:v>22</c:v>
                </c:pt>
                <c:pt idx="4">
                  <c:v>39</c:v>
                </c:pt>
                <c:pt idx="5">
                  <c:v>59</c:v>
                </c:pt>
                <c:pt idx="6">
                  <c:v>50</c:v>
                </c:pt>
                <c:pt idx="7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B6-4245-983C-6A988B914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370623"/>
        <c:axId val="314793423"/>
      </c:barChart>
      <c:catAx>
        <c:axId val="31737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793423"/>
        <c:crosses val="autoZero"/>
        <c:auto val="1"/>
        <c:lblAlgn val="ctr"/>
        <c:lblOffset val="100"/>
        <c:noMultiLvlLbl val="0"/>
      </c:catAx>
      <c:valAx>
        <c:axId val="31479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370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SB revenue VIP</a:t>
            </a:r>
            <a:r>
              <a:rPr lang="en-IE" baseline="0"/>
              <a:t> Vs Non VIP</a:t>
            </a:r>
            <a:endParaRPr lang="en-I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Sheet5!$B$32</c:f>
              <c:strCache>
                <c:ptCount val="1"/>
                <c:pt idx="0">
                  <c:v>nonVIP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Sheet5!$A$33:$A$57</c:f>
              <c:strCache>
                <c:ptCount val="25"/>
                <c:pt idx="0">
                  <c:v>2018-Aug</c:v>
                </c:pt>
                <c:pt idx="1">
                  <c:v>2018-Sep</c:v>
                </c:pt>
                <c:pt idx="2">
                  <c:v>2018-Oct</c:v>
                </c:pt>
                <c:pt idx="3">
                  <c:v>2018-Nov</c:v>
                </c:pt>
                <c:pt idx="4">
                  <c:v>2018-Dec</c:v>
                </c:pt>
                <c:pt idx="5">
                  <c:v>2019-Jan</c:v>
                </c:pt>
                <c:pt idx="6">
                  <c:v>2019-Feb</c:v>
                </c:pt>
                <c:pt idx="7">
                  <c:v>2019-Mar</c:v>
                </c:pt>
                <c:pt idx="8">
                  <c:v>2019-Apr</c:v>
                </c:pt>
                <c:pt idx="9">
                  <c:v>2019-May</c:v>
                </c:pt>
                <c:pt idx="10">
                  <c:v>2019-Jun</c:v>
                </c:pt>
                <c:pt idx="11">
                  <c:v>2019-Jul</c:v>
                </c:pt>
                <c:pt idx="12">
                  <c:v>2019-Aug</c:v>
                </c:pt>
                <c:pt idx="13">
                  <c:v>2019-Sep</c:v>
                </c:pt>
                <c:pt idx="14">
                  <c:v>2019-Oct</c:v>
                </c:pt>
                <c:pt idx="15">
                  <c:v>2019-Nov</c:v>
                </c:pt>
                <c:pt idx="16">
                  <c:v>2019-Dec</c:v>
                </c:pt>
                <c:pt idx="17">
                  <c:v>2020-Jan</c:v>
                </c:pt>
                <c:pt idx="18">
                  <c:v>2020-Feb</c:v>
                </c:pt>
                <c:pt idx="19">
                  <c:v>2020-Mar</c:v>
                </c:pt>
                <c:pt idx="20">
                  <c:v>2020-Apr</c:v>
                </c:pt>
                <c:pt idx="21">
                  <c:v>2020-May</c:v>
                </c:pt>
                <c:pt idx="22">
                  <c:v>2020-Jun</c:v>
                </c:pt>
                <c:pt idx="23">
                  <c:v>2020-Jul</c:v>
                </c:pt>
                <c:pt idx="24">
                  <c:v>2020-Aug</c:v>
                </c:pt>
              </c:strCache>
            </c:strRef>
          </c:cat>
          <c:val>
            <c:numRef>
              <c:f>Sheet5!$B$33:$B$57</c:f>
              <c:numCache>
                <c:formatCode>#,##0.00</c:formatCode>
                <c:ptCount val="25"/>
                <c:pt idx="0">
                  <c:v>273897</c:v>
                </c:pt>
                <c:pt idx="1">
                  <c:v>322714</c:v>
                </c:pt>
                <c:pt idx="2">
                  <c:v>482757</c:v>
                </c:pt>
                <c:pt idx="3">
                  <c:v>366181</c:v>
                </c:pt>
                <c:pt idx="4">
                  <c:v>309150</c:v>
                </c:pt>
                <c:pt idx="5">
                  <c:v>183622</c:v>
                </c:pt>
                <c:pt idx="6">
                  <c:v>453732</c:v>
                </c:pt>
                <c:pt idx="7">
                  <c:v>-1224</c:v>
                </c:pt>
                <c:pt idx="8">
                  <c:v>636575</c:v>
                </c:pt>
                <c:pt idx="9">
                  <c:v>252100</c:v>
                </c:pt>
                <c:pt idx="10">
                  <c:v>244950</c:v>
                </c:pt>
                <c:pt idx="11">
                  <c:v>184935</c:v>
                </c:pt>
                <c:pt idx="12">
                  <c:v>388566</c:v>
                </c:pt>
                <c:pt idx="13">
                  <c:v>301999</c:v>
                </c:pt>
                <c:pt idx="14">
                  <c:v>410118</c:v>
                </c:pt>
                <c:pt idx="15">
                  <c:v>49653</c:v>
                </c:pt>
                <c:pt idx="16">
                  <c:v>48097</c:v>
                </c:pt>
                <c:pt idx="17">
                  <c:v>604287</c:v>
                </c:pt>
                <c:pt idx="18">
                  <c:v>385198</c:v>
                </c:pt>
                <c:pt idx="19">
                  <c:v>203753</c:v>
                </c:pt>
                <c:pt idx="20">
                  <c:v>79920</c:v>
                </c:pt>
                <c:pt idx="21">
                  <c:v>113161</c:v>
                </c:pt>
                <c:pt idx="22">
                  <c:v>270419</c:v>
                </c:pt>
                <c:pt idx="23">
                  <c:v>402583</c:v>
                </c:pt>
                <c:pt idx="24">
                  <c:v>194639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D0-44B3-AA0F-790808465B75}"/>
            </c:ext>
          </c:extLst>
        </c:ser>
        <c:ser>
          <c:idx val="1"/>
          <c:order val="1"/>
          <c:tx>
            <c:strRef>
              <c:f>Sheet5!$C$32</c:f>
              <c:strCache>
                <c:ptCount val="1"/>
                <c:pt idx="0">
                  <c:v>VIP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Sheet5!$A$33:$A$57</c:f>
              <c:strCache>
                <c:ptCount val="25"/>
                <c:pt idx="0">
                  <c:v>2018-Aug</c:v>
                </c:pt>
                <c:pt idx="1">
                  <c:v>2018-Sep</c:v>
                </c:pt>
                <c:pt idx="2">
                  <c:v>2018-Oct</c:v>
                </c:pt>
                <c:pt idx="3">
                  <c:v>2018-Nov</c:v>
                </c:pt>
                <c:pt idx="4">
                  <c:v>2018-Dec</c:v>
                </c:pt>
                <c:pt idx="5">
                  <c:v>2019-Jan</c:v>
                </c:pt>
                <c:pt idx="6">
                  <c:v>2019-Feb</c:v>
                </c:pt>
                <c:pt idx="7">
                  <c:v>2019-Mar</c:v>
                </c:pt>
                <c:pt idx="8">
                  <c:v>2019-Apr</c:v>
                </c:pt>
                <c:pt idx="9">
                  <c:v>2019-May</c:v>
                </c:pt>
                <c:pt idx="10">
                  <c:v>2019-Jun</c:v>
                </c:pt>
                <c:pt idx="11">
                  <c:v>2019-Jul</c:v>
                </c:pt>
                <c:pt idx="12">
                  <c:v>2019-Aug</c:v>
                </c:pt>
                <c:pt idx="13">
                  <c:v>2019-Sep</c:v>
                </c:pt>
                <c:pt idx="14">
                  <c:v>2019-Oct</c:v>
                </c:pt>
                <c:pt idx="15">
                  <c:v>2019-Nov</c:v>
                </c:pt>
                <c:pt idx="16">
                  <c:v>2019-Dec</c:v>
                </c:pt>
                <c:pt idx="17">
                  <c:v>2020-Jan</c:v>
                </c:pt>
                <c:pt idx="18">
                  <c:v>2020-Feb</c:v>
                </c:pt>
                <c:pt idx="19">
                  <c:v>2020-Mar</c:v>
                </c:pt>
                <c:pt idx="20">
                  <c:v>2020-Apr</c:v>
                </c:pt>
                <c:pt idx="21">
                  <c:v>2020-May</c:v>
                </c:pt>
                <c:pt idx="22">
                  <c:v>2020-Jun</c:v>
                </c:pt>
                <c:pt idx="23">
                  <c:v>2020-Jul</c:v>
                </c:pt>
                <c:pt idx="24">
                  <c:v>2020-Aug</c:v>
                </c:pt>
              </c:strCache>
            </c:strRef>
          </c:cat>
          <c:val>
            <c:numRef>
              <c:f>Sheet5!$C$33:$C$57</c:f>
              <c:numCache>
                <c:formatCode>#,##0.00</c:formatCode>
                <c:ptCount val="25"/>
                <c:pt idx="0">
                  <c:v>1658677</c:v>
                </c:pt>
                <c:pt idx="1">
                  <c:v>1602195</c:v>
                </c:pt>
                <c:pt idx="2">
                  <c:v>1594545</c:v>
                </c:pt>
                <c:pt idx="3">
                  <c:v>1701237</c:v>
                </c:pt>
                <c:pt idx="4">
                  <c:v>1693900</c:v>
                </c:pt>
                <c:pt idx="5">
                  <c:v>1262911</c:v>
                </c:pt>
                <c:pt idx="6">
                  <c:v>2343635</c:v>
                </c:pt>
                <c:pt idx="7">
                  <c:v>1609592</c:v>
                </c:pt>
                <c:pt idx="8">
                  <c:v>1896224</c:v>
                </c:pt>
                <c:pt idx="9">
                  <c:v>924846</c:v>
                </c:pt>
                <c:pt idx="10">
                  <c:v>1262539</c:v>
                </c:pt>
                <c:pt idx="11">
                  <c:v>921735</c:v>
                </c:pt>
                <c:pt idx="12">
                  <c:v>1272606</c:v>
                </c:pt>
                <c:pt idx="13">
                  <c:v>1172972</c:v>
                </c:pt>
                <c:pt idx="14">
                  <c:v>1146028</c:v>
                </c:pt>
                <c:pt idx="15">
                  <c:v>817075</c:v>
                </c:pt>
                <c:pt idx="16">
                  <c:v>1348502</c:v>
                </c:pt>
                <c:pt idx="17">
                  <c:v>1697264</c:v>
                </c:pt>
                <c:pt idx="18">
                  <c:v>1462384</c:v>
                </c:pt>
                <c:pt idx="19">
                  <c:v>675687</c:v>
                </c:pt>
                <c:pt idx="20">
                  <c:v>-8260</c:v>
                </c:pt>
                <c:pt idx="21">
                  <c:v>483302</c:v>
                </c:pt>
                <c:pt idx="22">
                  <c:v>1239336</c:v>
                </c:pt>
                <c:pt idx="23">
                  <c:v>1482425</c:v>
                </c:pt>
                <c:pt idx="24">
                  <c:v>934575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D0-44B3-AA0F-790808465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010351"/>
        <c:axId val="413589071"/>
      </c:lineChart>
      <c:catAx>
        <c:axId val="40501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589071"/>
        <c:crosses val="autoZero"/>
        <c:auto val="1"/>
        <c:lblAlgn val="ctr"/>
        <c:lblOffset val="100"/>
        <c:noMultiLvlLbl val="0"/>
      </c:catAx>
      <c:valAx>
        <c:axId val="413589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010351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/>
              <a:t>New users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Sheet1!$F$17</c:f>
              <c:strCache>
                <c:ptCount val="1"/>
                <c:pt idx="0">
                  <c:v>GoC New users</c:v>
                </c:pt>
              </c:strCache>
            </c:strRef>
          </c:tx>
          <c:spPr>
            <a:solidFill>
              <a:srgbClr val="00B9B9"/>
            </a:solidFill>
            <a:ln>
              <a:noFill/>
            </a:ln>
            <a:effectLst/>
          </c:spPr>
          <c:invertIfNegative val="0"/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Sheet1!$F$18:$F$25</c:f>
              <c:numCache>
                <c:formatCode>#,##0</c:formatCode>
                <c:ptCount val="8"/>
                <c:pt idx="0">
                  <c:v>400</c:v>
                </c:pt>
                <c:pt idx="1">
                  <c:v>436</c:v>
                </c:pt>
                <c:pt idx="2">
                  <c:v>549</c:v>
                </c:pt>
                <c:pt idx="3">
                  <c:v>464</c:v>
                </c:pt>
                <c:pt idx="4">
                  <c:v>325</c:v>
                </c:pt>
                <c:pt idx="5">
                  <c:v>233</c:v>
                </c:pt>
                <c:pt idx="6">
                  <c:v>207</c:v>
                </c:pt>
                <c:pt idx="7">
                  <c:v>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6C-4FBA-BD64-5A966CE731CC}"/>
            </c:ext>
          </c:extLst>
        </c:ser>
        <c:ser>
          <c:idx val="1"/>
          <c:order val="1"/>
          <c:tx>
            <c:strRef>
              <c:f>Sheet1!$H$17</c:f>
              <c:strCache>
                <c:ptCount val="1"/>
                <c:pt idx="0">
                  <c:v>SB New users</c:v>
                </c:pt>
              </c:strCache>
            </c:strRef>
          </c:tx>
          <c:spPr>
            <a:solidFill>
              <a:srgbClr val="F78100"/>
            </a:solidFill>
            <a:ln>
              <a:noFill/>
            </a:ln>
            <a:effectLst/>
          </c:spPr>
          <c:invertIfNegative val="0"/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Sheet1!$H$18:$H$25</c:f>
              <c:numCache>
                <c:formatCode>#,##0</c:formatCode>
                <c:ptCount val="8"/>
                <c:pt idx="0">
                  <c:v>93</c:v>
                </c:pt>
                <c:pt idx="1">
                  <c:v>78</c:v>
                </c:pt>
                <c:pt idx="2">
                  <c:v>40</c:v>
                </c:pt>
                <c:pt idx="3">
                  <c:v>22</c:v>
                </c:pt>
                <c:pt idx="4">
                  <c:v>39</c:v>
                </c:pt>
                <c:pt idx="5">
                  <c:v>59</c:v>
                </c:pt>
                <c:pt idx="6">
                  <c:v>50</c:v>
                </c:pt>
                <c:pt idx="7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6C-4FBA-BD64-5A966CE73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370623"/>
        <c:axId val="314793423"/>
      </c:barChart>
      <c:catAx>
        <c:axId val="31737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793423"/>
        <c:crosses val="autoZero"/>
        <c:auto val="1"/>
        <c:lblAlgn val="ctr"/>
        <c:lblOffset val="100"/>
        <c:noMultiLvlLbl val="0"/>
      </c:catAx>
      <c:valAx>
        <c:axId val="31479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370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dirty="0"/>
              <a:t>SB revenue VIP</a:t>
            </a:r>
            <a:r>
              <a:rPr lang="en-IE" baseline="0" dirty="0"/>
              <a:t> Vs Non VIP</a:t>
            </a:r>
            <a:endParaRPr lang="en-I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Sheet5!$B$32</c:f>
              <c:strCache>
                <c:ptCount val="1"/>
                <c:pt idx="0">
                  <c:v>nonVIP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Sheet5!$A$33:$A$57</c:f>
              <c:strCache>
                <c:ptCount val="25"/>
                <c:pt idx="0">
                  <c:v>2018-Aug</c:v>
                </c:pt>
                <c:pt idx="1">
                  <c:v>2018-Sep</c:v>
                </c:pt>
                <c:pt idx="2">
                  <c:v>2018-Oct</c:v>
                </c:pt>
                <c:pt idx="3">
                  <c:v>2018-Nov</c:v>
                </c:pt>
                <c:pt idx="4">
                  <c:v>2018-Dec</c:v>
                </c:pt>
                <c:pt idx="5">
                  <c:v>2019-Jan</c:v>
                </c:pt>
                <c:pt idx="6">
                  <c:v>2019-Feb</c:v>
                </c:pt>
                <c:pt idx="7">
                  <c:v>2019-Mar</c:v>
                </c:pt>
                <c:pt idx="8">
                  <c:v>2019-Apr</c:v>
                </c:pt>
                <c:pt idx="9">
                  <c:v>2019-May</c:v>
                </c:pt>
                <c:pt idx="10">
                  <c:v>2019-Jun</c:v>
                </c:pt>
                <c:pt idx="11">
                  <c:v>2019-Jul</c:v>
                </c:pt>
                <c:pt idx="12">
                  <c:v>2019-Aug</c:v>
                </c:pt>
                <c:pt idx="13">
                  <c:v>2019-Sep</c:v>
                </c:pt>
                <c:pt idx="14">
                  <c:v>2019-Oct</c:v>
                </c:pt>
                <c:pt idx="15">
                  <c:v>2019-Nov</c:v>
                </c:pt>
                <c:pt idx="16">
                  <c:v>2019-Dec</c:v>
                </c:pt>
                <c:pt idx="17">
                  <c:v>2020-Jan</c:v>
                </c:pt>
                <c:pt idx="18">
                  <c:v>2020-Feb</c:v>
                </c:pt>
                <c:pt idx="19">
                  <c:v>2020-Mar</c:v>
                </c:pt>
                <c:pt idx="20">
                  <c:v>2020-Apr</c:v>
                </c:pt>
                <c:pt idx="21">
                  <c:v>2020-May</c:v>
                </c:pt>
                <c:pt idx="22">
                  <c:v>2020-Jun</c:v>
                </c:pt>
                <c:pt idx="23">
                  <c:v>2020-Jul</c:v>
                </c:pt>
                <c:pt idx="24">
                  <c:v>2020-Aug</c:v>
                </c:pt>
              </c:strCache>
            </c:strRef>
          </c:cat>
          <c:val>
            <c:numRef>
              <c:f>Sheet5!$B$33:$B$57</c:f>
              <c:numCache>
                <c:formatCode>#,##0.00</c:formatCode>
                <c:ptCount val="25"/>
                <c:pt idx="0">
                  <c:v>5055684</c:v>
                </c:pt>
                <c:pt idx="1">
                  <c:v>5485545</c:v>
                </c:pt>
                <c:pt idx="2">
                  <c:v>5173017</c:v>
                </c:pt>
                <c:pt idx="3">
                  <c:v>4729588</c:v>
                </c:pt>
                <c:pt idx="4">
                  <c:v>5746594</c:v>
                </c:pt>
                <c:pt idx="5">
                  <c:v>5462648</c:v>
                </c:pt>
                <c:pt idx="6">
                  <c:v>4745727</c:v>
                </c:pt>
                <c:pt idx="7">
                  <c:v>5961879</c:v>
                </c:pt>
                <c:pt idx="8">
                  <c:v>5682905</c:v>
                </c:pt>
                <c:pt idx="9">
                  <c:v>4779378</c:v>
                </c:pt>
                <c:pt idx="10">
                  <c:v>4162340</c:v>
                </c:pt>
                <c:pt idx="11">
                  <c:v>3290871</c:v>
                </c:pt>
                <c:pt idx="12">
                  <c:v>5166002</c:v>
                </c:pt>
                <c:pt idx="13">
                  <c:v>5047776</c:v>
                </c:pt>
                <c:pt idx="14">
                  <c:v>5151165</c:v>
                </c:pt>
                <c:pt idx="15">
                  <c:v>5349596</c:v>
                </c:pt>
                <c:pt idx="16">
                  <c:v>6295401</c:v>
                </c:pt>
                <c:pt idx="17">
                  <c:v>4673594</c:v>
                </c:pt>
                <c:pt idx="18">
                  <c:v>4568074</c:v>
                </c:pt>
                <c:pt idx="19">
                  <c:v>2644400</c:v>
                </c:pt>
                <c:pt idx="20">
                  <c:v>1038851</c:v>
                </c:pt>
                <c:pt idx="21">
                  <c:v>2681093</c:v>
                </c:pt>
                <c:pt idx="22">
                  <c:v>4124302</c:v>
                </c:pt>
                <c:pt idx="23">
                  <c:v>5289568</c:v>
                </c:pt>
                <c:pt idx="24">
                  <c:v>5539204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C1-4862-AD3C-EB4C70A5F1A9}"/>
            </c:ext>
          </c:extLst>
        </c:ser>
        <c:ser>
          <c:idx val="1"/>
          <c:order val="1"/>
          <c:tx>
            <c:strRef>
              <c:f>Sheet5!$C$32</c:f>
              <c:strCache>
                <c:ptCount val="1"/>
                <c:pt idx="0">
                  <c:v>VIP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Sheet5!$A$33:$A$57</c:f>
              <c:strCache>
                <c:ptCount val="25"/>
                <c:pt idx="0">
                  <c:v>2018-Aug</c:v>
                </c:pt>
                <c:pt idx="1">
                  <c:v>2018-Sep</c:v>
                </c:pt>
                <c:pt idx="2">
                  <c:v>2018-Oct</c:v>
                </c:pt>
                <c:pt idx="3">
                  <c:v>2018-Nov</c:v>
                </c:pt>
                <c:pt idx="4">
                  <c:v>2018-Dec</c:v>
                </c:pt>
                <c:pt idx="5">
                  <c:v>2019-Jan</c:v>
                </c:pt>
                <c:pt idx="6">
                  <c:v>2019-Feb</c:v>
                </c:pt>
                <c:pt idx="7">
                  <c:v>2019-Mar</c:v>
                </c:pt>
                <c:pt idx="8">
                  <c:v>2019-Apr</c:v>
                </c:pt>
                <c:pt idx="9">
                  <c:v>2019-May</c:v>
                </c:pt>
                <c:pt idx="10">
                  <c:v>2019-Jun</c:v>
                </c:pt>
                <c:pt idx="11">
                  <c:v>2019-Jul</c:v>
                </c:pt>
                <c:pt idx="12">
                  <c:v>2019-Aug</c:v>
                </c:pt>
                <c:pt idx="13">
                  <c:v>2019-Sep</c:v>
                </c:pt>
                <c:pt idx="14">
                  <c:v>2019-Oct</c:v>
                </c:pt>
                <c:pt idx="15">
                  <c:v>2019-Nov</c:v>
                </c:pt>
                <c:pt idx="16">
                  <c:v>2019-Dec</c:v>
                </c:pt>
                <c:pt idx="17">
                  <c:v>2020-Jan</c:v>
                </c:pt>
                <c:pt idx="18">
                  <c:v>2020-Feb</c:v>
                </c:pt>
                <c:pt idx="19">
                  <c:v>2020-Mar</c:v>
                </c:pt>
                <c:pt idx="20">
                  <c:v>2020-Apr</c:v>
                </c:pt>
                <c:pt idx="21">
                  <c:v>2020-May</c:v>
                </c:pt>
                <c:pt idx="22">
                  <c:v>2020-Jun</c:v>
                </c:pt>
                <c:pt idx="23">
                  <c:v>2020-Jul</c:v>
                </c:pt>
                <c:pt idx="24">
                  <c:v>2020-Aug</c:v>
                </c:pt>
              </c:strCache>
            </c:strRef>
          </c:cat>
          <c:val>
            <c:numRef>
              <c:f>Sheet5!$C$33:$C$57</c:f>
              <c:numCache>
                <c:formatCode>#,##0.00</c:formatCode>
                <c:ptCount val="25"/>
                <c:pt idx="0">
                  <c:v>18130941</c:v>
                </c:pt>
                <c:pt idx="1">
                  <c:v>16818529</c:v>
                </c:pt>
                <c:pt idx="2">
                  <c:v>16548782</c:v>
                </c:pt>
                <c:pt idx="3">
                  <c:v>17533257</c:v>
                </c:pt>
                <c:pt idx="4">
                  <c:v>15605267</c:v>
                </c:pt>
                <c:pt idx="5">
                  <c:v>17648558</c:v>
                </c:pt>
                <c:pt idx="6">
                  <c:v>17097196</c:v>
                </c:pt>
                <c:pt idx="7">
                  <c:v>18104021</c:v>
                </c:pt>
                <c:pt idx="8">
                  <c:v>15398245</c:v>
                </c:pt>
                <c:pt idx="9">
                  <c:v>13380134</c:v>
                </c:pt>
                <c:pt idx="10">
                  <c:v>14952651</c:v>
                </c:pt>
                <c:pt idx="11">
                  <c:v>12877884</c:v>
                </c:pt>
                <c:pt idx="12">
                  <c:v>14517047</c:v>
                </c:pt>
                <c:pt idx="13">
                  <c:v>11442726</c:v>
                </c:pt>
                <c:pt idx="14">
                  <c:v>13406320</c:v>
                </c:pt>
                <c:pt idx="15">
                  <c:v>12286031</c:v>
                </c:pt>
                <c:pt idx="16">
                  <c:v>15151860</c:v>
                </c:pt>
                <c:pt idx="17">
                  <c:v>17703186</c:v>
                </c:pt>
                <c:pt idx="18">
                  <c:v>14358725</c:v>
                </c:pt>
                <c:pt idx="19">
                  <c:v>8590182</c:v>
                </c:pt>
                <c:pt idx="20">
                  <c:v>4748764</c:v>
                </c:pt>
                <c:pt idx="21">
                  <c:v>6279737</c:v>
                </c:pt>
                <c:pt idx="22">
                  <c:v>10787488</c:v>
                </c:pt>
                <c:pt idx="23">
                  <c:v>14378431</c:v>
                </c:pt>
                <c:pt idx="24">
                  <c:v>14462999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C1-4862-AD3C-EB4C70A5F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010351"/>
        <c:axId val="413589071"/>
      </c:lineChart>
      <c:catAx>
        <c:axId val="40501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589071"/>
        <c:crosses val="autoZero"/>
        <c:auto val="1"/>
        <c:lblAlgn val="ctr"/>
        <c:lblOffset val="100"/>
        <c:noMultiLvlLbl val="0"/>
      </c:catAx>
      <c:valAx>
        <c:axId val="413589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010351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 dirty="0"/>
              <a:t>Revenue</a:t>
            </a:r>
          </a:p>
        </c:rich>
      </c:tx>
      <c:layout>
        <c:manualLayout>
          <c:xMode val="edge"/>
          <c:yMode val="edge"/>
          <c:x val="0.40193384404827498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Sheet1!$G$17</c:f>
              <c:strCache>
                <c:ptCount val="1"/>
                <c:pt idx="0">
                  <c:v>GoC_Revenue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Sheet1!$G$18:$G$25</c:f>
              <c:numCache>
                <c:formatCode>"€"#,##0</c:formatCode>
                <c:ptCount val="8"/>
                <c:pt idx="0">
                  <c:v>68807</c:v>
                </c:pt>
                <c:pt idx="1">
                  <c:v>88400</c:v>
                </c:pt>
                <c:pt idx="2">
                  <c:v>96705</c:v>
                </c:pt>
                <c:pt idx="3">
                  <c:v>104450</c:v>
                </c:pt>
                <c:pt idx="4">
                  <c:v>94195</c:v>
                </c:pt>
                <c:pt idx="5">
                  <c:v>42108</c:v>
                </c:pt>
                <c:pt idx="6">
                  <c:v>47551</c:v>
                </c:pt>
                <c:pt idx="7">
                  <c:v>70399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E9-4F68-AA2B-34D78F1A3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6975503"/>
        <c:axId val="463157903"/>
      </c:lineChart>
      <c:lineChart>
        <c:grouping val="standard"/>
        <c:varyColors val="0"/>
        <c:ser>
          <c:idx val="1"/>
          <c:order val="1"/>
          <c:tx>
            <c:strRef>
              <c:f>Sheet1!$I$17</c:f>
              <c:strCache>
                <c:ptCount val="1"/>
                <c:pt idx="0">
                  <c:v>SB_Revenue</c:v>
                </c:pt>
              </c:strCache>
            </c:strRef>
          </c:tx>
          <c:spPr>
            <a:ln w="28575" cap="rnd">
              <a:solidFill>
                <a:schemeClr val="accent3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Sheet1!$I$18:$I$25</c:f>
              <c:numCache>
                <c:formatCode>"€"#,##0</c:formatCode>
                <c:ptCount val="8"/>
                <c:pt idx="0">
                  <c:v>33984</c:v>
                </c:pt>
                <c:pt idx="1">
                  <c:v>15961</c:v>
                </c:pt>
                <c:pt idx="2">
                  <c:v>4543</c:v>
                </c:pt>
                <c:pt idx="3">
                  <c:v>-3251</c:v>
                </c:pt>
                <c:pt idx="4">
                  <c:v>2973</c:v>
                </c:pt>
                <c:pt idx="5">
                  <c:v>984</c:v>
                </c:pt>
                <c:pt idx="6">
                  <c:v>1808</c:v>
                </c:pt>
                <c:pt idx="7">
                  <c:v>-7289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E9-4F68-AA2B-34D78F1A3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8349167"/>
        <c:axId val="496709727"/>
      </c:lineChart>
      <c:catAx>
        <c:axId val="756975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157903"/>
        <c:crosses val="autoZero"/>
        <c:auto val="1"/>
        <c:lblAlgn val="ctr"/>
        <c:lblOffset val="100"/>
        <c:noMultiLvlLbl val="0"/>
      </c:catAx>
      <c:valAx>
        <c:axId val="46315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975503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496709727"/>
        <c:scaling>
          <c:orientation val="minMax"/>
        </c:scaling>
        <c:delete val="0"/>
        <c:axPos val="r"/>
        <c:numFmt formatCode="&quot;€&quot;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349167"/>
        <c:crosses val="max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10883491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967097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Sheet1!$E$17</c:f>
              <c:strCache>
                <c:ptCount val="1"/>
                <c:pt idx="0">
                  <c:v>Deposits</c:v>
                </c:pt>
              </c:strCache>
            </c:strRef>
          </c:tx>
          <c:spPr>
            <a:solidFill>
              <a:srgbClr val="00B9B9"/>
            </a:solidFill>
            <a:ln>
              <a:noFill/>
            </a:ln>
            <a:effectLst/>
          </c:spPr>
          <c:invertIfNegative val="0"/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Sheet1!$E$18:$E$25</c:f>
              <c:numCache>
                <c:formatCode>"€"#,##0</c:formatCode>
                <c:ptCount val="8"/>
                <c:pt idx="0">
                  <c:v>6739355</c:v>
                </c:pt>
                <c:pt idx="1">
                  <c:v>5777089</c:v>
                </c:pt>
                <c:pt idx="2">
                  <c:v>5265947</c:v>
                </c:pt>
                <c:pt idx="3">
                  <c:v>5284934</c:v>
                </c:pt>
                <c:pt idx="4">
                  <c:v>5428887</c:v>
                </c:pt>
                <c:pt idx="5">
                  <c:v>6814017</c:v>
                </c:pt>
                <c:pt idx="6">
                  <c:v>7373672</c:v>
                </c:pt>
                <c:pt idx="7">
                  <c:v>6510102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3-4F1B-AD11-E81258846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97"/>
        <c:axId val="451618063"/>
        <c:axId val="322156719"/>
      </c:barChart>
      <c:catAx>
        <c:axId val="45161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56719"/>
        <c:crosses val="autoZero"/>
        <c:auto val="1"/>
        <c:lblAlgn val="ctr"/>
        <c:lblOffset val="100"/>
        <c:noMultiLvlLbl val="0"/>
      </c:catAx>
      <c:valAx>
        <c:axId val="322156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618063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0"/>
      </a:schemeClr>
    </a:solidFill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 dirty="0"/>
              <a:t>Revenue</a:t>
            </a:r>
          </a:p>
        </c:rich>
      </c:tx>
      <c:layout>
        <c:manualLayout>
          <c:xMode val="edge"/>
          <c:yMode val="edge"/>
          <c:x val="0.40193384404827498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Sheet1!$G$17</c:f>
              <c:strCache>
                <c:ptCount val="1"/>
                <c:pt idx="0">
                  <c:v>GoC_Revenue</c:v>
                </c:pt>
              </c:strCache>
            </c:strRef>
          </c:tx>
          <c:spPr>
            <a:ln w="28575" cap="rnd">
              <a:solidFill>
                <a:srgbClr val="00B9B9"/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Sheet1!$G$18:$G$25</c:f>
              <c:numCache>
                <c:formatCode>"€"#,##0</c:formatCode>
                <c:ptCount val="8"/>
                <c:pt idx="0">
                  <c:v>1669458</c:v>
                </c:pt>
                <c:pt idx="1">
                  <c:v>1512862</c:v>
                </c:pt>
                <c:pt idx="2">
                  <c:v>1631673</c:v>
                </c:pt>
                <c:pt idx="3">
                  <c:v>2186210</c:v>
                </c:pt>
                <c:pt idx="4">
                  <c:v>1236702</c:v>
                </c:pt>
                <c:pt idx="5">
                  <c:v>2000592</c:v>
                </c:pt>
                <c:pt idx="6">
                  <c:v>2077270</c:v>
                </c:pt>
                <c:pt idx="7">
                  <c:v>1780062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83-4B30-A603-48FBD07D0D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6975503"/>
        <c:axId val="463157903"/>
      </c:lineChart>
      <c:lineChart>
        <c:grouping val="standard"/>
        <c:varyColors val="0"/>
        <c:ser>
          <c:idx val="1"/>
          <c:order val="1"/>
          <c:tx>
            <c:strRef>
              <c:f>Sheet1!$I$17</c:f>
              <c:strCache>
                <c:ptCount val="1"/>
                <c:pt idx="0">
                  <c:v>SB_Revenue</c:v>
                </c:pt>
              </c:strCache>
            </c:strRef>
          </c:tx>
          <c:spPr>
            <a:ln w="28575" cap="rnd">
              <a:solidFill>
                <a:srgbClr val="F78100"/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Sheet1!$I$18:$I$25</c:f>
              <c:numCache>
                <c:formatCode>"€"#,##0</c:formatCode>
                <c:ptCount val="8"/>
                <c:pt idx="0">
                  <c:v>910225</c:v>
                </c:pt>
                <c:pt idx="1">
                  <c:v>870119</c:v>
                </c:pt>
                <c:pt idx="2">
                  <c:v>506412</c:v>
                </c:pt>
                <c:pt idx="3">
                  <c:v>-156071</c:v>
                </c:pt>
                <c:pt idx="4">
                  <c:v>263798</c:v>
                </c:pt>
                <c:pt idx="5">
                  <c:v>637425</c:v>
                </c:pt>
                <c:pt idx="6">
                  <c:v>865577</c:v>
                </c:pt>
                <c:pt idx="7">
                  <c:v>470061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83-4B30-A603-48FBD07D0D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8349167"/>
        <c:axId val="496709727"/>
      </c:lineChart>
      <c:catAx>
        <c:axId val="756975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157903"/>
        <c:crosses val="autoZero"/>
        <c:auto val="1"/>
        <c:lblAlgn val="ctr"/>
        <c:lblOffset val="100"/>
        <c:noMultiLvlLbl val="0"/>
      </c:catAx>
      <c:valAx>
        <c:axId val="46315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975503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496709727"/>
        <c:scaling>
          <c:orientation val="minMax"/>
        </c:scaling>
        <c:delete val="0"/>
        <c:axPos val="r"/>
        <c:numFmt formatCode="&quot;€&quot;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349167"/>
        <c:crosses val="max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10883491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967097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/>
              <a:t>New users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'[4Task 2 - Data Analysis V3.xlsx]Sheet1'!$F$17</c:f>
              <c:strCache>
                <c:ptCount val="1"/>
                <c:pt idx="0">
                  <c:v>GoC New users</c:v>
                </c:pt>
              </c:strCache>
            </c:strRef>
          </c:tx>
          <c:spPr>
            <a:solidFill>
              <a:srgbClr val="00B9B9"/>
            </a:solidFill>
            <a:ln>
              <a:noFill/>
            </a:ln>
            <a:effectLst/>
          </c:spPr>
          <c:invertIfNegative val="0"/>
          <c:cat>
            <c:strRef>
              <c:f>[1]Sheet1!$D$18:$D$25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[1]Sheet1!$F$18:$F$25</c:f>
              <c:numCache>
                <c:formatCode>#,##0</c:formatCode>
                <c:ptCount val="8"/>
                <c:pt idx="0">
                  <c:v>670</c:v>
                </c:pt>
                <c:pt idx="1">
                  <c:v>541</c:v>
                </c:pt>
                <c:pt idx="2">
                  <c:v>690</c:v>
                </c:pt>
                <c:pt idx="3">
                  <c:v>647</c:v>
                </c:pt>
                <c:pt idx="4">
                  <c:v>543</c:v>
                </c:pt>
                <c:pt idx="5">
                  <c:v>458</c:v>
                </c:pt>
                <c:pt idx="6">
                  <c:v>633</c:v>
                </c:pt>
                <c:pt idx="7">
                  <c:v>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3D-45AA-A51D-41CBDE614495}"/>
            </c:ext>
          </c:extLst>
        </c:ser>
        <c:ser>
          <c:idx val="1"/>
          <c:order val="1"/>
          <c:tx>
            <c:strRef>
              <c:f>'[4Task 2 - Data Analysis V3.xlsx]Sheet1'!$H$17</c:f>
              <c:strCache>
                <c:ptCount val="1"/>
                <c:pt idx="0">
                  <c:v>SB New users</c:v>
                </c:pt>
              </c:strCache>
            </c:strRef>
          </c:tx>
          <c:spPr>
            <a:solidFill>
              <a:srgbClr val="F78100"/>
            </a:solidFill>
            <a:ln>
              <a:noFill/>
            </a:ln>
            <a:effectLst/>
          </c:spPr>
          <c:invertIfNegative val="0"/>
          <c:cat>
            <c:strRef>
              <c:f>[1]Sheet1!$D$18:$D$25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[1]Sheet1!$H$18:$H$25</c:f>
              <c:numCache>
                <c:formatCode>#,##0</c:formatCode>
                <c:ptCount val="8"/>
                <c:pt idx="0">
                  <c:v>624</c:v>
                </c:pt>
                <c:pt idx="1">
                  <c:v>587</c:v>
                </c:pt>
                <c:pt idx="2">
                  <c:v>280</c:v>
                </c:pt>
                <c:pt idx="3">
                  <c:v>159</c:v>
                </c:pt>
                <c:pt idx="4">
                  <c:v>217</c:v>
                </c:pt>
                <c:pt idx="5">
                  <c:v>362</c:v>
                </c:pt>
                <c:pt idx="6">
                  <c:v>680</c:v>
                </c:pt>
                <c:pt idx="7">
                  <c:v>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3D-45AA-A51D-41CBDE614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370623"/>
        <c:axId val="314793423"/>
      </c:barChart>
      <c:catAx>
        <c:axId val="31737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793423"/>
        <c:crosses val="autoZero"/>
        <c:auto val="1"/>
        <c:lblAlgn val="ctr"/>
        <c:lblOffset val="100"/>
        <c:noMultiLvlLbl val="0"/>
      </c:catAx>
      <c:valAx>
        <c:axId val="31479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370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Sheet1!$E$17</c:f>
              <c:strCache>
                <c:ptCount val="1"/>
                <c:pt idx="0">
                  <c:v>Deposits</c:v>
                </c:pt>
              </c:strCache>
            </c:strRef>
          </c:tx>
          <c:spPr>
            <a:solidFill>
              <a:srgbClr val="00B9B9"/>
            </a:solidFill>
            <a:ln>
              <a:noFill/>
            </a:ln>
            <a:effectLst/>
          </c:spPr>
          <c:invertIfNegative val="0"/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Sheet1!$E$18:$E$25</c:f>
              <c:numCache>
                <c:formatCode>"€"#,##0</c:formatCode>
                <c:ptCount val="8"/>
                <c:pt idx="0">
                  <c:v>3788888</c:v>
                </c:pt>
                <c:pt idx="1">
                  <c:v>3554019</c:v>
                </c:pt>
                <c:pt idx="2">
                  <c:v>3244711</c:v>
                </c:pt>
                <c:pt idx="3">
                  <c:v>3257871</c:v>
                </c:pt>
                <c:pt idx="4">
                  <c:v>3264795</c:v>
                </c:pt>
                <c:pt idx="5">
                  <c:v>3693699</c:v>
                </c:pt>
                <c:pt idx="6">
                  <c:v>4061240</c:v>
                </c:pt>
                <c:pt idx="7">
                  <c:v>3758957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3-4F1B-AD11-E81258846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97"/>
        <c:axId val="451618063"/>
        <c:axId val="322156719"/>
      </c:barChart>
      <c:catAx>
        <c:axId val="45161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56719"/>
        <c:crosses val="autoZero"/>
        <c:auto val="1"/>
        <c:lblAlgn val="ctr"/>
        <c:lblOffset val="100"/>
        <c:noMultiLvlLbl val="0"/>
      </c:catAx>
      <c:valAx>
        <c:axId val="322156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618063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0"/>
      </a:schemeClr>
    </a:solidFill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 dirty="0"/>
              <a:t>Revenue</a:t>
            </a:r>
          </a:p>
        </c:rich>
      </c:tx>
      <c:layout>
        <c:manualLayout>
          <c:xMode val="edge"/>
          <c:yMode val="edge"/>
          <c:x val="0.40193384404827498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Sheet1!$G$17</c:f>
              <c:strCache>
                <c:ptCount val="1"/>
                <c:pt idx="0">
                  <c:v>GoC_Revenue</c:v>
                </c:pt>
              </c:strCache>
            </c:strRef>
          </c:tx>
          <c:spPr>
            <a:ln w="28575" cap="rnd">
              <a:solidFill>
                <a:srgbClr val="00B9B9"/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Sheet1!$G$18:$G$25</c:f>
              <c:numCache>
                <c:formatCode>"€"#,##0</c:formatCode>
                <c:ptCount val="8"/>
                <c:pt idx="0">
                  <c:v>1137428</c:v>
                </c:pt>
                <c:pt idx="1">
                  <c:v>972651</c:v>
                </c:pt>
                <c:pt idx="2">
                  <c:v>841835</c:v>
                </c:pt>
                <c:pt idx="3">
                  <c:v>1107479</c:v>
                </c:pt>
                <c:pt idx="4">
                  <c:v>1023184</c:v>
                </c:pt>
                <c:pt idx="5">
                  <c:v>1067226</c:v>
                </c:pt>
                <c:pt idx="6">
                  <c:v>985648</c:v>
                </c:pt>
                <c:pt idx="7">
                  <c:v>940837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28-4328-A1C2-72A69D20F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6975503"/>
        <c:axId val="463157903"/>
      </c:lineChart>
      <c:lineChart>
        <c:grouping val="standard"/>
        <c:varyColors val="0"/>
        <c:ser>
          <c:idx val="1"/>
          <c:order val="1"/>
          <c:tx>
            <c:strRef>
              <c:f>Sheet1!$I$17</c:f>
              <c:strCache>
                <c:ptCount val="1"/>
                <c:pt idx="0">
                  <c:v>SB_Revenue</c:v>
                </c:pt>
              </c:strCache>
            </c:strRef>
          </c:tx>
          <c:spPr>
            <a:ln w="28575" cap="rnd">
              <a:solidFill>
                <a:srgbClr val="F78100"/>
              </a:solidFill>
              <a:round/>
            </a:ln>
            <a:effectLst/>
          </c:spPr>
          <c:marker>
            <c:symbol val="none"/>
          </c:marker>
          <c:cat>
            <c:strRef>
              <c:f>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Sheet1!$I$18:$I$25</c:f>
              <c:numCache>
                <c:formatCode>"€"#,##0</c:formatCode>
                <c:ptCount val="8"/>
                <c:pt idx="0">
                  <c:v>570173</c:v>
                </c:pt>
                <c:pt idx="1">
                  <c:v>356801</c:v>
                </c:pt>
                <c:pt idx="2">
                  <c:v>116069</c:v>
                </c:pt>
                <c:pt idx="3">
                  <c:v>115840</c:v>
                </c:pt>
                <c:pt idx="4">
                  <c:v>109122</c:v>
                </c:pt>
                <c:pt idx="5">
                  <c:v>468082</c:v>
                </c:pt>
                <c:pt idx="6">
                  <c:v>363294</c:v>
                </c:pt>
                <c:pt idx="7">
                  <c:v>219846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28-4328-A1C2-72A69D20FB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8349167"/>
        <c:axId val="496709727"/>
      </c:lineChart>
      <c:catAx>
        <c:axId val="756975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157903"/>
        <c:crosses val="autoZero"/>
        <c:auto val="1"/>
        <c:lblAlgn val="ctr"/>
        <c:lblOffset val="100"/>
        <c:noMultiLvlLbl val="0"/>
      </c:catAx>
      <c:valAx>
        <c:axId val="46315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975503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496709727"/>
        <c:scaling>
          <c:orientation val="minMax"/>
        </c:scaling>
        <c:delete val="0"/>
        <c:axPos val="r"/>
        <c:numFmt formatCode="&quot;€&quot;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349167"/>
        <c:crosses val="max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10883491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967097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600" b="1"/>
              <a:t>New users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'[4Task 2 - Data Analysis V3.xlsx]Sheet1'!$F$17</c:f>
              <c:strCache>
                <c:ptCount val="1"/>
                <c:pt idx="0">
                  <c:v>GoC New users</c:v>
                </c:pt>
              </c:strCache>
            </c:strRef>
          </c:tx>
          <c:spPr>
            <a:solidFill>
              <a:srgbClr val="00B9B9"/>
            </a:solidFill>
            <a:ln>
              <a:noFill/>
            </a:ln>
            <a:effectLst/>
          </c:spPr>
          <c:invertIfNegative val="0"/>
          <c:cat>
            <c:strRef>
              <c:f>[1]Sheet1!$D$18:$D$25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[1]Sheet1!$F$18:$F$25</c:f>
              <c:numCache>
                <c:formatCode>#,##0</c:formatCode>
                <c:ptCount val="8"/>
                <c:pt idx="0">
                  <c:v>603</c:v>
                </c:pt>
                <c:pt idx="1">
                  <c:v>441</c:v>
                </c:pt>
                <c:pt idx="2">
                  <c:v>530</c:v>
                </c:pt>
                <c:pt idx="3">
                  <c:v>558</c:v>
                </c:pt>
                <c:pt idx="4">
                  <c:v>402</c:v>
                </c:pt>
                <c:pt idx="5">
                  <c:v>267</c:v>
                </c:pt>
                <c:pt idx="6">
                  <c:v>331</c:v>
                </c:pt>
                <c:pt idx="7">
                  <c:v>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52-4C80-B6AD-C95C6625EE5F}"/>
            </c:ext>
          </c:extLst>
        </c:ser>
        <c:ser>
          <c:idx val="1"/>
          <c:order val="1"/>
          <c:tx>
            <c:strRef>
              <c:f>'[4Task 2 - Data Analysis V3.xlsx]Sheet1'!$H$17</c:f>
              <c:strCache>
                <c:ptCount val="1"/>
                <c:pt idx="0">
                  <c:v>SB New users</c:v>
                </c:pt>
              </c:strCache>
            </c:strRef>
          </c:tx>
          <c:spPr>
            <a:solidFill>
              <a:srgbClr val="F78100"/>
            </a:solidFill>
            <a:ln>
              <a:noFill/>
            </a:ln>
            <a:effectLst/>
          </c:spPr>
          <c:invertIfNegative val="0"/>
          <c:cat>
            <c:strRef>
              <c:f>[1]Sheet1!$D$18:$D$25</c:f>
              <c:strCache>
                <c:ptCount val="8"/>
                <c:pt idx="0">
                  <c:v>2020 - Jan</c:v>
                </c:pt>
                <c:pt idx="1">
                  <c:v>2020 - Feb</c:v>
                </c:pt>
                <c:pt idx="2">
                  <c:v>2020 - Mar</c:v>
                </c:pt>
                <c:pt idx="3">
                  <c:v>2020 - Apr</c:v>
                </c:pt>
                <c:pt idx="4">
                  <c:v>2020 - May</c:v>
                </c:pt>
                <c:pt idx="5">
                  <c:v>2020 - Jun</c:v>
                </c:pt>
                <c:pt idx="6">
                  <c:v>2020 - Jul</c:v>
                </c:pt>
                <c:pt idx="7">
                  <c:v>2020 - Aug</c:v>
                </c:pt>
              </c:strCache>
            </c:strRef>
          </c:cat>
          <c:val>
            <c:numRef>
              <c:f>[1]Sheet1!$H$18:$H$25</c:f>
              <c:numCache>
                <c:formatCode>#,##0</c:formatCode>
                <c:ptCount val="8"/>
                <c:pt idx="0">
                  <c:v>693</c:v>
                </c:pt>
                <c:pt idx="1">
                  <c:v>762</c:v>
                </c:pt>
                <c:pt idx="2">
                  <c:v>239</c:v>
                </c:pt>
                <c:pt idx="3">
                  <c:v>150</c:v>
                </c:pt>
                <c:pt idx="4">
                  <c:v>163</c:v>
                </c:pt>
                <c:pt idx="5">
                  <c:v>151</c:v>
                </c:pt>
                <c:pt idx="6">
                  <c:v>208</c:v>
                </c:pt>
                <c:pt idx="7">
                  <c:v>211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52-4C80-B6AD-C95C6625EE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370623"/>
        <c:axId val="314793423"/>
      </c:barChart>
      <c:catAx>
        <c:axId val="31737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4793423"/>
        <c:crosses val="autoZero"/>
        <c:auto val="1"/>
        <c:lblAlgn val="ctr"/>
        <c:lblOffset val="100"/>
        <c:noMultiLvlLbl val="0"/>
      </c:catAx>
      <c:valAx>
        <c:axId val="31479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7370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1T12:19:06.858"/>
    </inkml:context>
    <inkml:brush xml:id="br0">
      <inkml:brushProperty name="width" value="0.35" units="cm"/>
      <inkml:brushProperty name="height" value="2.1" units="cm"/>
      <inkml:brushProperty name="ignorePressure" value="1"/>
      <inkml:brushProperty name="inkEffects" value="pencil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06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666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21662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194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086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27011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041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7183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3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187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8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105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4595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5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947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1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291B17-9318-49DB-B28B-6E5994AE958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02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  <p:sldLayoutId id="2147484115" r:id="rId14"/>
    <p:sldLayoutId id="2147484116" r:id="rId15"/>
    <p:sldLayoutId id="2147484117" r:id="rId16"/>
    <p:sldLayoutId id="2147484118" r:id="rId17"/>
    <p:sldLayoutId id="2147484119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6D3E68-3F52-4B44-8BF3-BABFF38CC9A8}"/>
                  </a:ext>
                </a:extLst>
              </p14:cNvPr>
              <p14:cNvContentPartPr/>
              <p14:nvPr/>
            </p14:nvContentPartPr>
            <p14:xfrm>
              <a:off x="3313120" y="880289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6D3E68-3F52-4B44-8BF3-BABFF38CC9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0480" y="502649"/>
                <a:ext cx="126000" cy="756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7452338F-185C-4A67-810F-4753649D3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54491"/>
              </p:ext>
            </p:extLst>
          </p:nvPr>
        </p:nvGraphicFramePr>
        <p:xfrm>
          <a:off x="446713" y="3538470"/>
          <a:ext cx="9000000" cy="302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7452338F-185C-4A67-810F-4753649D3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475787"/>
              </p:ext>
            </p:extLst>
          </p:nvPr>
        </p:nvGraphicFramePr>
        <p:xfrm>
          <a:off x="446713" y="272278"/>
          <a:ext cx="9000000" cy="302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798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60C7E0-641A-4A0F-B82D-0A01A32ED6BA}"/>
              </a:ext>
            </a:extLst>
          </p:cNvPr>
          <p:cNvSpPr txBox="1"/>
          <p:nvPr/>
        </p:nvSpPr>
        <p:spPr>
          <a:xfrm>
            <a:off x="1610686" y="738231"/>
            <a:ext cx="9310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analysis</a:t>
            </a:r>
          </a:p>
          <a:p>
            <a:endParaRPr lang="en-IE" dirty="0"/>
          </a:p>
          <a:p>
            <a:r>
              <a:rPr lang="en-IE" dirty="0"/>
              <a:t>We see for example that for the Brand A and SB (but not only there) we have one correlation factor &gt;0.85 between new users and revenue. But having a look to the global data we see that is correlation and not causality (the revenue from the new customers represents only the 1.2%)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383E67-2B0B-4BD0-8901-C55BAEFF8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37295"/>
              </p:ext>
            </p:extLst>
          </p:nvPr>
        </p:nvGraphicFramePr>
        <p:xfrm>
          <a:off x="1610686" y="2403187"/>
          <a:ext cx="8128000" cy="80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05912316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5127802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6541006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24618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344266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795099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540493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9053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 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users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Turnover New user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Turnover 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New/Total  Turnover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New user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 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New/Total  Revenue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19481"/>
                  </a:ext>
                </a:extLst>
              </a:tr>
              <a:tr h="376000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3,469.00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2,146,035.00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50,314,942.00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€51,792.00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€4,367,546.00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5425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07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8C7D-8F74-44C7-BCD5-777ABC79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13737-216F-4664-9137-650FA01BE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Analysis of each Brand (A, B, C, D, E) and type of business (</a:t>
            </a:r>
            <a:r>
              <a:rPr lang="en-IE" dirty="0" err="1"/>
              <a:t>GoC</a:t>
            </a:r>
            <a:r>
              <a:rPr lang="en-IE" dirty="0"/>
              <a:t>, SB) for 2020</a:t>
            </a:r>
          </a:p>
          <a:p>
            <a:r>
              <a:rPr lang="en-IE" dirty="0"/>
              <a:t>Review the Main KPI</a:t>
            </a:r>
          </a:p>
          <a:p>
            <a:pPr lvl="1"/>
            <a:r>
              <a:rPr lang="en-IE" dirty="0"/>
              <a:t>Amount of New deposits</a:t>
            </a:r>
          </a:p>
          <a:p>
            <a:pPr lvl="1"/>
            <a:r>
              <a:rPr lang="en-IE" dirty="0"/>
              <a:t>Number of New users</a:t>
            </a:r>
          </a:p>
          <a:p>
            <a:pPr lvl="1"/>
            <a:r>
              <a:rPr lang="en-IE" dirty="0"/>
              <a:t>Amount of revenue</a:t>
            </a:r>
          </a:p>
          <a:p>
            <a:r>
              <a:rPr lang="en-IE" dirty="0"/>
              <a:t>Analysis of things to keep and things to improve</a:t>
            </a:r>
          </a:p>
          <a:p>
            <a:r>
              <a:rPr lang="en-IE" dirty="0"/>
              <a:t>Further investigation</a:t>
            </a:r>
          </a:p>
          <a:p>
            <a:pPr marL="457200" lvl="1" indent="0">
              <a:buNone/>
            </a:pPr>
            <a:endParaRPr lang="en-IE" dirty="0"/>
          </a:p>
          <a:p>
            <a:pPr marL="457200" lvl="1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30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8D2FB29-1D69-482A-A00A-3CCE9A56F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567961"/>
              </p:ext>
            </p:extLst>
          </p:nvPr>
        </p:nvGraphicFramePr>
        <p:xfrm>
          <a:off x="617831" y="1404658"/>
          <a:ext cx="7464336" cy="207715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4056">
                  <a:extLst>
                    <a:ext uri="{9D8B030D-6E8A-4147-A177-3AD203B41FA5}">
                      <a16:colId xmlns:a16="http://schemas.microsoft.com/office/drawing/2014/main" val="856238258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169268683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3515738257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73321960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85820648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524994974"/>
                    </a:ext>
                  </a:extLst>
                </a:gridCol>
              </a:tblGrid>
              <a:tr h="235299"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Month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Dep-Withd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GoC_turnover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SG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SB_turnover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Tw Cen MT (Body)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6470635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€2,939,780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€59,938,984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€10,258,773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01023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Feb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€2,139,834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€47,219,172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€7,759,168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0500987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€1,969,801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€49,287,843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€4,608,242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24747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€2,122,945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€57,252,783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159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€3,106,309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413399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€1,786,526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€52,197,915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€3,978,976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93029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€2,457,456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€64,984,211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€5,800,061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144849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€2,916,430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€63,498,130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€7,106,845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955591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Aug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€2,470,146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€59,819,831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€7,696,568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17889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1677F79-8D48-414B-A54E-4A7436A27516}"/>
              </a:ext>
            </a:extLst>
          </p:cNvPr>
          <p:cNvSpPr txBox="1"/>
          <p:nvPr/>
        </p:nvSpPr>
        <p:spPr>
          <a:xfrm>
            <a:off x="617832" y="396500"/>
            <a:ext cx="226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 err="1">
                <a:latin typeface="Tw Cen MT (Body)"/>
                <a:cs typeface="Calibri" panose="020F0502020204030204" pitchFamily="34" charset="0"/>
              </a:rPr>
              <a:t>comodin</a:t>
            </a:r>
            <a:endParaRPr lang="en-IE" sz="3600" dirty="0">
              <a:latin typeface="Tw Cen MT (Body)"/>
              <a:cs typeface="Calibri" panose="020F0502020204030204" pitchFamily="34" charset="0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872972C-2D2F-4DC3-8751-8AB45F9D2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090759"/>
              </p:ext>
            </p:extLst>
          </p:nvPr>
        </p:nvGraphicFramePr>
        <p:xfrm>
          <a:off x="617831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1951DE58-3D33-414A-A888-A0A88A183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540175"/>
              </p:ext>
            </p:extLst>
          </p:nvPr>
        </p:nvGraphicFramePr>
        <p:xfrm>
          <a:off x="4323703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E0C8B8B7-76A3-4D02-9BF0-400D1F3499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001976"/>
              </p:ext>
            </p:extLst>
          </p:nvPr>
        </p:nvGraphicFramePr>
        <p:xfrm>
          <a:off x="8029575" y="3838575"/>
          <a:ext cx="378298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DCEF497-C205-40CB-B085-BCAC0A8FC15F}"/>
              </a:ext>
            </a:extLst>
          </p:cNvPr>
          <p:cNvSpPr txBox="1"/>
          <p:nvPr/>
        </p:nvSpPr>
        <p:spPr>
          <a:xfrm>
            <a:off x="8649479" y="727788"/>
            <a:ext cx="31481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/>
              <a:t>Things to keep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Stability in </a:t>
            </a:r>
            <a:r>
              <a:rPr lang="en-IE" sz="1400" dirty="0" err="1"/>
              <a:t>GoC</a:t>
            </a:r>
            <a:endParaRPr lang="en-I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Good work with new deposits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Good improvement in SB since Q2</a:t>
            </a:r>
          </a:p>
          <a:p>
            <a:endParaRPr lang="en-IE" dirty="0"/>
          </a:p>
          <a:p>
            <a:r>
              <a:rPr lang="en-IE" sz="2000" b="1" dirty="0"/>
              <a:t>Things to improve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Keep improving the SB in all aspects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8D2FB29-1D69-482A-A00A-3CCE9A56F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222945"/>
              </p:ext>
            </p:extLst>
          </p:nvPr>
        </p:nvGraphicFramePr>
        <p:xfrm>
          <a:off x="617831" y="1404658"/>
          <a:ext cx="7464336" cy="207715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4056">
                  <a:extLst>
                    <a:ext uri="{9D8B030D-6E8A-4147-A177-3AD203B41FA5}">
                      <a16:colId xmlns:a16="http://schemas.microsoft.com/office/drawing/2014/main" val="856238258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169268683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3515738257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73321960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85820648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524994974"/>
                    </a:ext>
                  </a:extLst>
                </a:gridCol>
              </a:tblGrid>
              <a:tr h="235299"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Month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Deposits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GoC_Revenue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SB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SB_Revenue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Tw Cen MT (Body)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6470635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€6,739,355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€1,669,458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€910,225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01023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Feb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€5,777,089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€1,512,862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€870,119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0500987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€5,265,947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€1,631,673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€506,412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24747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€5,284,934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€2,186,210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159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Tw Cen MT (Body)"/>
                        </a:rPr>
                        <a:t>-€156,071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413399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€5,428,887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€1,236,702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€263,798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93029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€6,814,017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€2,000,592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€637,425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144849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€7,373,672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€2,077,270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€865,577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955591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Aug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€6,510,102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€1,780,062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€470,061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17889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1677F79-8D48-414B-A54E-4A7436A27516}"/>
              </a:ext>
            </a:extLst>
          </p:cNvPr>
          <p:cNvSpPr txBox="1"/>
          <p:nvPr/>
        </p:nvSpPr>
        <p:spPr>
          <a:xfrm>
            <a:off x="617832" y="396500"/>
            <a:ext cx="226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latin typeface="Tw Cen MT (Body)"/>
                <a:cs typeface="Calibri" panose="020F0502020204030204" pitchFamily="34" charset="0"/>
              </a:rPr>
              <a:t>Brand A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872972C-2D2F-4DC3-8751-8AB45F9D2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055965"/>
              </p:ext>
            </p:extLst>
          </p:nvPr>
        </p:nvGraphicFramePr>
        <p:xfrm>
          <a:off x="617831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DCEF497-C205-40CB-B085-BCAC0A8FC15F}"/>
              </a:ext>
            </a:extLst>
          </p:cNvPr>
          <p:cNvSpPr txBox="1"/>
          <p:nvPr/>
        </p:nvSpPr>
        <p:spPr>
          <a:xfrm>
            <a:off x="8439325" y="1404658"/>
            <a:ext cx="334868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b="1" dirty="0">
                <a:solidFill>
                  <a:srgbClr val="00B050"/>
                </a:solidFill>
              </a:rPr>
              <a:t>Things to keep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Stability in </a:t>
            </a:r>
            <a:r>
              <a:rPr lang="en-IE" sz="1400" b="1" dirty="0" err="1"/>
              <a:t>GoC</a:t>
            </a:r>
            <a:endParaRPr lang="en-I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Good work with </a:t>
            </a:r>
            <a:r>
              <a:rPr lang="en-IE" sz="1400" b="1" dirty="0"/>
              <a:t>deposits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Good improvement in SB since April but keep an eye</a:t>
            </a:r>
          </a:p>
          <a:p>
            <a:r>
              <a:rPr lang="en-IE" sz="1400" b="1" dirty="0">
                <a:solidFill>
                  <a:srgbClr val="FF0000"/>
                </a:solidFill>
              </a:rPr>
              <a:t>Things to improve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SB with big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Investigate that negative revenue in April</a:t>
            </a:r>
          </a:p>
          <a:p>
            <a:endParaRPr lang="en-IE" sz="2000" b="1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0C8B8B7-76A3-4D02-9BF0-400D1F3499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864300"/>
              </p:ext>
            </p:extLst>
          </p:nvPr>
        </p:nvGraphicFramePr>
        <p:xfrm>
          <a:off x="8029575" y="3838575"/>
          <a:ext cx="37836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D46950B-DF63-4157-A6F2-E72BC2378A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8946778"/>
              </p:ext>
            </p:extLst>
          </p:nvPr>
        </p:nvGraphicFramePr>
        <p:xfrm>
          <a:off x="4323703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2377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8D2FB29-1D69-482A-A00A-3CCE9A56F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208506"/>
              </p:ext>
            </p:extLst>
          </p:nvPr>
        </p:nvGraphicFramePr>
        <p:xfrm>
          <a:off x="617831" y="1404658"/>
          <a:ext cx="7464336" cy="207715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4056">
                  <a:extLst>
                    <a:ext uri="{9D8B030D-6E8A-4147-A177-3AD203B41FA5}">
                      <a16:colId xmlns:a16="http://schemas.microsoft.com/office/drawing/2014/main" val="856238258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169268683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3515738257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73321960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85820648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524994974"/>
                    </a:ext>
                  </a:extLst>
                </a:gridCol>
              </a:tblGrid>
              <a:tr h="235299"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Month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Deposits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GoC_Revenue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SB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SB_Revenue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Tw Cen MT (Body)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6470635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€3,788,888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€1,137,428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€570,173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01023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Feb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€3,554,019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€972,651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762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€356,801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0500987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€3,244,711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€841,835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€116,069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24747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€3,257,871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€1,107,479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€115,840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413399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€3,264,795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€1,023,184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163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€109,122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93029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€3,693,699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€1,067,226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€468,082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144849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€4,061,240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€985,648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€363,294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955591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Aug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€3,758,957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€940,837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€219,846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17889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1677F79-8D48-414B-A54E-4A7436A27516}"/>
              </a:ext>
            </a:extLst>
          </p:cNvPr>
          <p:cNvSpPr txBox="1"/>
          <p:nvPr/>
        </p:nvSpPr>
        <p:spPr>
          <a:xfrm>
            <a:off x="617832" y="396500"/>
            <a:ext cx="226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latin typeface="Tw Cen MT (Body)"/>
                <a:cs typeface="Calibri" panose="020F0502020204030204" pitchFamily="34" charset="0"/>
              </a:rPr>
              <a:t>Brand B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872972C-2D2F-4DC3-8751-8AB45F9D2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272529"/>
              </p:ext>
            </p:extLst>
          </p:nvPr>
        </p:nvGraphicFramePr>
        <p:xfrm>
          <a:off x="617831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DCEF497-C205-40CB-B085-BCAC0A8FC15F}"/>
              </a:ext>
            </a:extLst>
          </p:cNvPr>
          <p:cNvSpPr txBox="1"/>
          <p:nvPr/>
        </p:nvSpPr>
        <p:spPr>
          <a:xfrm>
            <a:off x="8429126" y="1404658"/>
            <a:ext cx="3648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b="1" dirty="0">
                <a:solidFill>
                  <a:srgbClr val="00B050"/>
                </a:solidFill>
              </a:rPr>
              <a:t>Things to keep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New </a:t>
            </a:r>
            <a:r>
              <a:rPr lang="en-IE" sz="1400" b="1" dirty="0"/>
              <a:t>deposit</a:t>
            </a:r>
            <a:r>
              <a:rPr lang="en-IE" sz="1400" dirty="0"/>
              <a:t> seems stable and growing.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b="1" dirty="0" err="1"/>
              <a:t>GoC</a:t>
            </a:r>
            <a:r>
              <a:rPr lang="en-IE" sz="1400" dirty="0"/>
              <a:t>: Stable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Good trend </a:t>
            </a:r>
            <a:r>
              <a:rPr lang="en-IE" sz="1400" b="1" dirty="0"/>
              <a:t>SB</a:t>
            </a:r>
            <a:r>
              <a:rPr lang="en-IE" sz="1400" dirty="0"/>
              <a:t> new users in the last 5 months.</a:t>
            </a:r>
          </a:p>
          <a:p>
            <a:r>
              <a:rPr lang="en-IE" sz="1400" b="1" dirty="0">
                <a:solidFill>
                  <a:srgbClr val="FF0000"/>
                </a:solidFill>
              </a:rPr>
              <a:t>Things to improve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b="1" dirty="0" err="1"/>
              <a:t>GoC</a:t>
            </a:r>
            <a:r>
              <a:rPr lang="en-IE" sz="1400" b="1" dirty="0"/>
              <a:t>:</a:t>
            </a:r>
            <a:r>
              <a:rPr lang="en-IE" sz="1400" dirty="0"/>
              <a:t> Improve new customers strategy.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Improve the SB in all aspects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Specially the stability of the revenue.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800D8FE-0805-480E-B079-02DCA0B8D8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245651"/>
              </p:ext>
            </p:extLst>
          </p:nvPr>
        </p:nvGraphicFramePr>
        <p:xfrm>
          <a:off x="8029575" y="3838575"/>
          <a:ext cx="378298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2993D65-10F6-49D4-91FC-2A2443AB42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147217"/>
              </p:ext>
            </p:extLst>
          </p:nvPr>
        </p:nvGraphicFramePr>
        <p:xfrm>
          <a:off x="4323703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6870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8D2FB29-1D69-482A-A00A-3CCE9A56F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222793"/>
              </p:ext>
            </p:extLst>
          </p:nvPr>
        </p:nvGraphicFramePr>
        <p:xfrm>
          <a:off x="617831" y="1404658"/>
          <a:ext cx="7464336" cy="207715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4056">
                  <a:extLst>
                    <a:ext uri="{9D8B030D-6E8A-4147-A177-3AD203B41FA5}">
                      <a16:colId xmlns:a16="http://schemas.microsoft.com/office/drawing/2014/main" val="856238258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169268683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3515738257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73321960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85820648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524994974"/>
                    </a:ext>
                  </a:extLst>
                </a:gridCol>
              </a:tblGrid>
              <a:tr h="235299"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Month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Deposits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GoC_Revenue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SB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SB_Revenue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Tw Cen MT (Body)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6470635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€3,135,719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€544,256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€787,169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01023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Feb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€2,825,440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€440,743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€604,701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0500987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€2,254,425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€503,868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€252,416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24747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€1,892,517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€507,049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118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€115,142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413399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€2,219,015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€407,731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€220,570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93029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€2,954,124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€455,240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€403,264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144849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€3,490,368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€600,624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€654,329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955591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Aug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€3,290,937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€843,761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€446,596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17889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1677F79-8D48-414B-A54E-4A7436A27516}"/>
              </a:ext>
            </a:extLst>
          </p:cNvPr>
          <p:cNvSpPr txBox="1"/>
          <p:nvPr/>
        </p:nvSpPr>
        <p:spPr>
          <a:xfrm>
            <a:off x="617832" y="396500"/>
            <a:ext cx="226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latin typeface="Tw Cen MT (Body)"/>
                <a:cs typeface="Calibri" panose="020F0502020204030204" pitchFamily="34" charset="0"/>
              </a:rPr>
              <a:t>Brand C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872972C-2D2F-4DC3-8751-8AB45F9D2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219692"/>
              </p:ext>
            </p:extLst>
          </p:nvPr>
        </p:nvGraphicFramePr>
        <p:xfrm>
          <a:off x="617831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DCEF497-C205-40CB-B085-BCAC0A8FC15F}"/>
              </a:ext>
            </a:extLst>
          </p:cNvPr>
          <p:cNvSpPr txBox="1"/>
          <p:nvPr/>
        </p:nvSpPr>
        <p:spPr>
          <a:xfrm>
            <a:off x="8464491" y="1404658"/>
            <a:ext cx="334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b="1" dirty="0">
                <a:solidFill>
                  <a:srgbClr val="00B050"/>
                </a:solidFill>
              </a:rPr>
              <a:t>Things to keep</a:t>
            </a:r>
          </a:p>
          <a:p>
            <a:r>
              <a:rPr lang="en-IE" sz="1400" b="1" dirty="0">
                <a:solidFill>
                  <a:srgbClr val="FF0000"/>
                </a:solidFill>
              </a:rPr>
              <a:t>Things to improve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881DE7F-A7C1-49D3-83CB-850BD53324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460453"/>
              </p:ext>
            </p:extLst>
          </p:nvPr>
        </p:nvGraphicFramePr>
        <p:xfrm>
          <a:off x="8029575" y="3838575"/>
          <a:ext cx="378298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D64FFEC-D2DC-4E4E-AF2D-BF1DC4E5DA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112041"/>
              </p:ext>
            </p:extLst>
          </p:nvPr>
        </p:nvGraphicFramePr>
        <p:xfrm>
          <a:off x="4323703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7027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8D2FB29-1D69-482A-A00A-3CCE9A56F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46420"/>
              </p:ext>
            </p:extLst>
          </p:nvPr>
        </p:nvGraphicFramePr>
        <p:xfrm>
          <a:off x="617831" y="1404658"/>
          <a:ext cx="7464336" cy="207715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4056">
                  <a:extLst>
                    <a:ext uri="{9D8B030D-6E8A-4147-A177-3AD203B41FA5}">
                      <a16:colId xmlns:a16="http://schemas.microsoft.com/office/drawing/2014/main" val="856238258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169268683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3515738257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73321960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85820648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524994974"/>
                    </a:ext>
                  </a:extLst>
                </a:gridCol>
              </a:tblGrid>
              <a:tr h="235299"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Month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Deposits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GoC_Revenue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SB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SB_Revenue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Tw Cen MT (Body)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6470635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€1,951,417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€687,059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01023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Feb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€1,832,044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€702,704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0500987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€1,961,498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€792,864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24747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€2,146,641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€800,362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413399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€2,306,086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606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€518,253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93029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€2,493,757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€1,016,514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144849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€2,532,945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€819,501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955591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Aug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€2,251,728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€827,701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17889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1677F79-8D48-414B-A54E-4A7436A27516}"/>
              </a:ext>
            </a:extLst>
          </p:cNvPr>
          <p:cNvSpPr txBox="1"/>
          <p:nvPr/>
        </p:nvSpPr>
        <p:spPr>
          <a:xfrm>
            <a:off x="617832" y="396500"/>
            <a:ext cx="226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latin typeface="Tw Cen MT (Body)"/>
                <a:cs typeface="Calibri" panose="020F0502020204030204" pitchFamily="34" charset="0"/>
              </a:rPr>
              <a:t>Brand D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872972C-2D2F-4DC3-8751-8AB45F9D2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396669"/>
              </p:ext>
            </p:extLst>
          </p:nvPr>
        </p:nvGraphicFramePr>
        <p:xfrm>
          <a:off x="617831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DCEF497-C205-40CB-B085-BCAC0A8FC15F}"/>
              </a:ext>
            </a:extLst>
          </p:cNvPr>
          <p:cNvSpPr txBox="1"/>
          <p:nvPr/>
        </p:nvSpPr>
        <p:spPr>
          <a:xfrm>
            <a:off x="8422547" y="1404658"/>
            <a:ext cx="3356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b="1" dirty="0">
                <a:solidFill>
                  <a:srgbClr val="00B050"/>
                </a:solidFill>
              </a:rPr>
              <a:t>Things to keep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Growing in al aspects in general.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Good work with new deposits (keep an eye in the last month).</a:t>
            </a:r>
          </a:p>
          <a:p>
            <a:r>
              <a:rPr lang="en-IE" sz="1400" b="1" dirty="0">
                <a:solidFill>
                  <a:srgbClr val="FF0000"/>
                </a:solidFill>
              </a:rPr>
              <a:t>Things to improve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Drop of &gt;30% in the new users since May, but no impact in the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b="1" dirty="0"/>
              <a:t>URGENT</a:t>
            </a:r>
            <a:r>
              <a:rPr lang="en-IE" sz="1400" dirty="0"/>
              <a:t> to start with </a:t>
            </a:r>
            <a:r>
              <a:rPr lang="en-IE" sz="1400" b="1" dirty="0"/>
              <a:t>SB</a:t>
            </a:r>
            <a:r>
              <a:rPr lang="en-IE" sz="1400" dirty="0"/>
              <a:t> due the higher profit, but difficult market.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941C9CD-B52F-4C21-938E-C6BC0603F5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813388"/>
              </p:ext>
            </p:extLst>
          </p:nvPr>
        </p:nvGraphicFramePr>
        <p:xfrm>
          <a:off x="8029575" y="3838575"/>
          <a:ext cx="378298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A05B024-8239-4487-8345-1C74559383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584355"/>
              </p:ext>
            </p:extLst>
          </p:nvPr>
        </p:nvGraphicFramePr>
        <p:xfrm>
          <a:off x="4323703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0122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8D2FB29-1D69-482A-A00A-3CCE9A56F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073441"/>
              </p:ext>
            </p:extLst>
          </p:nvPr>
        </p:nvGraphicFramePr>
        <p:xfrm>
          <a:off x="617831" y="1406355"/>
          <a:ext cx="7464336" cy="207715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44056">
                  <a:extLst>
                    <a:ext uri="{9D8B030D-6E8A-4147-A177-3AD203B41FA5}">
                      <a16:colId xmlns:a16="http://schemas.microsoft.com/office/drawing/2014/main" val="856238258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169268683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3515738257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73321960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858206480"/>
                    </a:ext>
                  </a:extLst>
                </a:gridCol>
                <a:gridCol w="1244056">
                  <a:extLst>
                    <a:ext uri="{9D8B030D-6E8A-4147-A177-3AD203B41FA5}">
                      <a16:colId xmlns:a16="http://schemas.microsoft.com/office/drawing/2014/main" val="2524994974"/>
                    </a:ext>
                  </a:extLst>
                </a:gridCol>
              </a:tblGrid>
              <a:tr h="235299"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Month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Deposits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</a:t>
                      </a:r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GoC_Revenue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SB New users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SB_Revenue</a:t>
                      </a:r>
                      <a:endParaRPr lang="en-IE" sz="1100" b="1" i="0" u="none" strike="noStrike" dirty="0">
                        <a:solidFill>
                          <a:srgbClr val="000000"/>
                        </a:solidFill>
                        <a:effectLst/>
                        <a:latin typeface="Tw Cen MT (Body)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6470635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€223,235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€68,807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€33,984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01023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Feb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€226,169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€88,400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€15,961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0500987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€242,353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€96,705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€4,543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24747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€265,798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€104,450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Tw Cen MT (Body)"/>
                        </a:rPr>
                        <a:t>-€3,251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4133993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May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€191,895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€94,195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€2,973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930292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€221,076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€42,108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€984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144849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Jul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€169,950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€47,551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€1,808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955591"/>
                  </a:ext>
                </a:extLst>
              </a:tr>
              <a:tr h="230232">
                <a:tc>
                  <a:txBody>
                    <a:bodyPr/>
                    <a:lstStyle/>
                    <a:p>
                      <a:pPr algn="l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2020 - Aug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€176,658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202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€70,399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0" i="0" u="none" strike="noStrike">
                          <a:solidFill>
                            <a:srgbClr val="000000"/>
                          </a:solidFill>
                          <a:effectLst/>
                          <a:latin typeface="Tw Cen MT (Body)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E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Tw Cen MT (Body)"/>
                        </a:rPr>
                        <a:t>-€7,289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17889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1677F79-8D48-414B-A54E-4A7436A27516}"/>
              </a:ext>
            </a:extLst>
          </p:cNvPr>
          <p:cNvSpPr txBox="1"/>
          <p:nvPr/>
        </p:nvSpPr>
        <p:spPr>
          <a:xfrm>
            <a:off x="617832" y="396500"/>
            <a:ext cx="226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latin typeface="Tw Cen MT (Body)"/>
                <a:cs typeface="Calibri" panose="020F0502020204030204" pitchFamily="34" charset="0"/>
              </a:rPr>
              <a:t>Brand E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872972C-2D2F-4DC3-8751-8AB45F9D2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981454"/>
              </p:ext>
            </p:extLst>
          </p:nvPr>
        </p:nvGraphicFramePr>
        <p:xfrm>
          <a:off x="617831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DCEF497-C205-40CB-B085-BCAC0A8FC15F}"/>
              </a:ext>
            </a:extLst>
          </p:cNvPr>
          <p:cNvSpPr txBox="1"/>
          <p:nvPr/>
        </p:nvSpPr>
        <p:spPr>
          <a:xfrm>
            <a:off x="8388990" y="1406355"/>
            <a:ext cx="33648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b="1" dirty="0">
                <a:solidFill>
                  <a:srgbClr val="00B050"/>
                </a:solidFill>
              </a:rPr>
              <a:t>Things to keep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Keep the upward trend in </a:t>
            </a:r>
            <a:r>
              <a:rPr lang="en-IE" sz="1400" b="1" dirty="0" err="1"/>
              <a:t>GoC</a:t>
            </a:r>
            <a:r>
              <a:rPr lang="en-IE" sz="1400" dirty="0"/>
              <a:t> revenue for the last 3 months to recover</a:t>
            </a:r>
          </a:p>
          <a:p>
            <a:endParaRPr lang="en-IE" sz="1400" dirty="0"/>
          </a:p>
          <a:p>
            <a:r>
              <a:rPr lang="en-IE" sz="1400" b="1" dirty="0">
                <a:solidFill>
                  <a:srgbClr val="FF0000"/>
                </a:solidFill>
              </a:rPr>
              <a:t>Things to improve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b="1" dirty="0" err="1"/>
              <a:t>GoC</a:t>
            </a:r>
            <a:r>
              <a:rPr lang="en-IE" sz="1400" dirty="0"/>
              <a:t>: Increase new users and deposits (last 5 months decreasing)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SB: Negative revenue to be investigated for couple of months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1875D56-F576-4DA6-85E8-06921CE6B4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351154"/>
              </p:ext>
            </p:extLst>
          </p:nvPr>
        </p:nvGraphicFramePr>
        <p:xfrm>
          <a:off x="8029575" y="3838575"/>
          <a:ext cx="378298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1017771-4EBE-449A-A53D-5239DD4D59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2344289"/>
              </p:ext>
            </p:extLst>
          </p:nvPr>
        </p:nvGraphicFramePr>
        <p:xfrm>
          <a:off x="4323703" y="3838575"/>
          <a:ext cx="3600000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088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27B7B-C198-478B-B00B-AF421D60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380879696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Custom 15">
      <a:dk1>
        <a:srgbClr val="000000"/>
      </a:dk1>
      <a:lt1>
        <a:sysClr val="window" lastClr="FFFFFF"/>
      </a:lt1>
      <a:dk2>
        <a:srgbClr val="355071"/>
      </a:dk2>
      <a:lt2>
        <a:srgbClr val="F78100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1031</Words>
  <Application>Microsoft Office PowerPoint</Application>
  <PresentationFormat>Widescreen</PresentationFormat>
  <Paragraphs>414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Tw Cen MT</vt:lpstr>
      <vt:lpstr>Tw Cen MT (Body)</vt:lpstr>
      <vt:lpstr>Droplet</vt:lpstr>
      <vt:lpstr>PowerPoint Presentation</vt:lpstr>
      <vt:lpstr>Presentation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2021-11-19T16:21:03Z</dcterms:created>
  <dcterms:modified xsi:type="dcterms:W3CDTF">2021-11-22T08:44:02Z</dcterms:modified>
</cp:coreProperties>
</file>